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37"/>
  </p:notesMasterIdLst>
  <p:sldIdLst>
    <p:sldId id="256" r:id="rId2"/>
    <p:sldId id="286" r:id="rId3"/>
    <p:sldId id="278" r:id="rId4"/>
    <p:sldId id="257" r:id="rId5"/>
    <p:sldId id="287" r:id="rId6"/>
    <p:sldId id="288" r:id="rId7"/>
    <p:sldId id="290" r:id="rId8"/>
    <p:sldId id="289" r:id="rId9"/>
    <p:sldId id="291" r:id="rId10"/>
    <p:sldId id="272" r:id="rId11"/>
    <p:sldId id="280" r:id="rId12"/>
    <p:sldId id="277" r:id="rId13"/>
    <p:sldId id="273" r:id="rId14"/>
    <p:sldId id="297" r:id="rId15"/>
    <p:sldId id="292" r:id="rId16"/>
    <p:sldId id="259" r:id="rId17"/>
    <p:sldId id="294" r:id="rId18"/>
    <p:sldId id="295" r:id="rId19"/>
    <p:sldId id="296" r:id="rId20"/>
    <p:sldId id="298" r:id="rId21"/>
    <p:sldId id="299" r:id="rId22"/>
    <p:sldId id="300" r:id="rId23"/>
    <p:sldId id="260" r:id="rId24"/>
    <p:sldId id="262" r:id="rId25"/>
    <p:sldId id="263" r:id="rId26"/>
    <p:sldId id="302" r:id="rId27"/>
    <p:sldId id="301" r:id="rId28"/>
    <p:sldId id="285" r:id="rId29"/>
    <p:sldId id="321" r:id="rId30"/>
    <p:sldId id="319" r:id="rId31"/>
    <p:sldId id="320" r:id="rId32"/>
    <p:sldId id="268" r:id="rId33"/>
    <p:sldId id="269" r:id="rId34"/>
    <p:sldId id="322" r:id="rId35"/>
    <p:sldId id="27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9E0F86-AA38-4D9D-8A26-B44FA9DAA006}" type="doc">
      <dgm:prSet loTypeId="urn:microsoft.com/office/officeart/2005/8/layout/vList2" loCatId="list" qsTypeId="urn:microsoft.com/office/officeart/2005/8/quickstyle/simple5" qsCatId="simple" csTypeId="urn:microsoft.com/office/officeart/2005/8/colors/accent4_2" csCatId="accent4"/>
      <dgm:spPr/>
      <dgm:t>
        <a:bodyPr/>
        <a:lstStyle/>
        <a:p>
          <a:endParaRPr lang="en-US"/>
        </a:p>
      </dgm:t>
    </dgm:pt>
    <dgm:pt modelId="{11FFE16D-3174-4B8D-83DA-022AC2361DEF}">
      <dgm:prSet/>
      <dgm:spPr/>
      <dgm:t>
        <a:bodyPr/>
        <a:lstStyle/>
        <a:p>
          <a:r>
            <a:rPr lang="kk-KZ"/>
            <a:t>Микроорганизмдер генетикасы</a:t>
          </a:r>
          <a:endParaRPr lang="en-US"/>
        </a:p>
      </dgm:t>
    </dgm:pt>
    <dgm:pt modelId="{DF1A4429-210E-40AE-933F-1C330DFF981D}" type="parTrans" cxnId="{576C0DDB-78FD-4785-AC56-D0421F0C6F04}">
      <dgm:prSet/>
      <dgm:spPr/>
      <dgm:t>
        <a:bodyPr/>
        <a:lstStyle/>
        <a:p>
          <a:endParaRPr lang="en-US"/>
        </a:p>
      </dgm:t>
    </dgm:pt>
    <dgm:pt modelId="{D9BD3EA8-04E4-442C-8E0D-D5C9A43B24F1}" type="sibTrans" cxnId="{576C0DDB-78FD-4785-AC56-D0421F0C6F04}">
      <dgm:prSet/>
      <dgm:spPr/>
      <dgm:t>
        <a:bodyPr/>
        <a:lstStyle/>
        <a:p>
          <a:endParaRPr lang="en-US"/>
        </a:p>
      </dgm:t>
    </dgm:pt>
    <dgm:pt modelId="{DF11AFC5-9D6E-4711-AD14-24B71653D277}">
      <dgm:prSet/>
      <dgm:spPr/>
      <dgm:t>
        <a:bodyPr/>
        <a:lstStyle/>
        <a:p>
          <a:r>
            <a:rPr lang="kk-KZ"/>
            <a:t>Мутатциялар </a:t>
          </a:r>
          <a:endParaRPr lang="en-US"/>
        </a:p>
      </dgm:t>
    </dgm:pt>
    <dgm:pt modelId="{72577001-3225-438E-9849-7E5F0EF483E5}" type="parTrans" cxnId="{42DB5F43-F8E0-427C-817C-06A48AEE0A44}">
      <dgm:prSet/>
      <dgm:spPr/>
      <dgm:t>
        <a:bodyPr/>
        <a:lstStyle/>
        <a:p>
          <a:endParaRPr lang="en-US"/>
        </a:p>
      </dgm:t>
    </dgm:pt>
    <dgm:pt modelId="{D0D73D8B-CC19-44D0-BE8C-E0F50CC81B87}" type="sibTrans" cxnId="{42DB5F43-F8E0-427C-817C-06A48AEE0A44}">
      <dgm:prSet/>
      <dgm:spPr/>
      <dgm:t>
        <a:bodyPr/>
        <a:lstStyle/>
        <a:p>
          <a:endParaRPr lang="en-US"/>
        </a:p>
      </dgm:t>
    </dgm:pt>
    <dgm:pt modelId="{0EDB2964-5A04-40AA-BDC3-B30C14C23232}">
      <dgm:prSet/>
      <dgm:spPr/>
      <dgm:t>
        <a:bodyPr/>
        <a:lstStyle/>
        <a:p>
          <a:r>
            <a:rPr lang="kk-KZ"/>
            <a:t>Генетикалық рекомбинатция</a:t>
          </a:r>
          <a:endParaRPr lang="en-US"/>
        </a:p>
      </dgm:t>
    </dgm:pt>
    <dgm:pt modelId="{168638BF-03FD-44A1-8160-FFB99119922D}" type="parTrans" cxnId="{A216573A-91CF-49BC-A163-7D306314FFA6}">
      <dgm:prSet/>
      <dgm:spPr/>
      <dgm:t>
        <a:bodyPr/>
        <a:lstStyle/>
        <a:p>
          <a:endParaRPr lang="en-US"/>
        </a:p>
      </dgm:t>
    </dgm:pt>
    <dgm:pt modelId="{E50387D4-906C-443E-909B-9F56AD2715B8}" type="sibTrans" cxnId="{A216573A-91CF-49BC-A163-7D306314FFA6}">
      <dgm:prSet/>
      <dgm:spPr/>
      <dgm:t>
        <a:bodyPr/>
        <a:lstStyle/>
        <a:p>
          <a:endParaRPr lang="en-US"/>
        </a:p>
      </dgm:t>
    </dgm:pt>
    <dgm:pt modelId="{EA2E50D1-83C9-402E-97E3-9BC830CCD734}">
      <dgm:prSet/>
      <dgm:spPr/>
      <dgm:t>
        <a:bodyPr/>
        <a:lstStyle/>
        <a:p>
          <a:r>
            <a:rPr lang="kk-KZ"/>
            <a:t>Бактериялық рекомбинатция</a:t>
          </a:r>
          <a:endParaRPr lang="en-US"/>
        </a:p>
      </dgm:t>
    </dgm:pt>
    <dgm:pt modelId="{328A5C19-EF09-40E1-8BCA-4BCFB16B7F1E}" type="parTrans" cxnId="{A519AF9A-F405-4630-8686-C8F4A29C10C6}">
      <dgm:prSet/>
      <dgm:spPr/>
      <dgm:t>
        <a:bodyPr/>
        <a:lstStyle/>
        <a:p>
          <a:endParaRPr lang="en-US"/>
        </a:p>
      </dgm:t>
    </dgm:pt>
    <dgm:pt modelId="{EDEF60D7-6E6A-4FEE-BC3D-747119F7C317}" type="sibTrans" cxnId="{A519AF9A-F405-4630-8686-C8F4A29C10C6}">
      <dgm:prSet/>
      <dgm:spPr/>
      <dgm:t>
        <a:bodyPr/>
        <a:lstStyle/>
        <a:p>
          <a:endParaRPr lang="en-US"/>
        </a:p>
      </dgm:t>
    </dgm:pt>
    <dgm:pt modelId="{8633D5E5-DFED-4D4A-B516-E7985CAF94CC}" type="pres">
      <dgm:prSet presAssocID="{6C9E0F86-AA38-4D9D-8A26-B44FA9DAA006}" presName="linear" presStyleCnt="0">
        <dgm:presLayoutVars>
          <dgm:animLvl val="lvl"/>
          <dgm:resizeHandles val="exact"/>
        </dgm:presLayoutVars>
      </dgm:prSet>
      <dgm:spPr/>
    </dgm:pt>
    <dgm:pt modelId="{E8BFE4CF-39EF-482F-94ED-EA93A56C6666}" type="pres">
      <dgm:prSet presAssocID="{11FFE16D-3174-4B8D-83DA-022AC2361DEF}" presName="parentText" presStyleLbl="node1" presStyleIdx="0" presStyleCnt="4">
        <dgm:presLayoutVars>
          <dgm:chMax val="0"/>
          <dgm:bulletEnabled val="1"/>
        </dgm:presLayoutVars>
      </dgm:prSet>
      <dgm:spPr/>
    </dgm:pt>
    <dgm:pt modelId="{4B5EEFE3-88CB-4BA5-AC62-2A7B8E65ED7B}" type="pres">
      <dgm:prSet presAssocID="{D9BD3EA8-04E4-442C-8E0D-D5C9A43B24F1}" presName="spacer" presStyleCnt="0"/>
      <dgm:spPr/>
    </dgm:pt>
    <dgm:pt modelId="{6744F45E-ECB7-43C4-9C39-6A1EC8F87109}" type="pres">
      <dgm:prSet presAssocID="{DF11AFC5-9D6E-4711-AD14-24B71653D277}" presName="parentText" presStyleLbl="node1" presStyleIdx="1" presStyleCnt="4">
        <dgm:presLayoutVars>
          <dgm:chMax val="0"/>
          <dgm:bulletEnabled val="1"/>
        </dgm:presLayoutVars>
      </dgm:prSet>
      <dgm:spPr/>
    </dgm:pt>
    <dgm:pt modelId="{F0E5965C-5663-47A6-B26B-3B0846C3E9CB}" type="pres">
      <dgm:prSet presAssocID="{D0D73D8B-CC19-44D0-BE8C-E0F50CC81B87}" presName="spacer" presStyleCnt="0"/>
      <dgm:spPr/>
    </dgm:pt>
    <dgm:pt modelId="{535DF184-4CDE-451A-92E6-F122B1593E7F}" type="pres">
      <dgm:prSet presAssocID="{0EDB2964-5A04-40AA-BDC3-B30C14C23232}" presName="parentText" presStyleLbl="node1" presStyleIdx="2" presStyleCnt="4">
        <dgm:presLayoutVars>
          <dgm:chMax val="0"/>
          <dgm:bulletEnabled val="1"/>
        </dgm:presLayoutVars>
      </dgm:prSet>
      <dgm:spPr/>
    </dgm:pt>
    <dgm:pt modelId="{D0560E21-0C6F-4CFB-8FF2-5B8D0D80A2FA}" type="pres">
      <dgm:prSet presAssocID="{E50387D4-906C-443E-909B-9F56AD2715B8}" presName="spacer" presStyleCnt="0"/>
      <dgm:spPr/>
    </dgm:pt>
    <dgm:pt modelId="{BFCD882B-DEE5-4794-A6EA-676020C3D1A9}" type="pres">
      <dgm:prSet presAssocID="{EA2E50D1-83C9-402E-97E3-9BC830CCD734}" presName="parentText" presStyleLbl="node1" presStyleIdx="3" presStyleCnt="4">
        <dgm:presLayoutVars>
          <dgm:chMax val="0"/>
          <dgm:bulletEnabled val="1"/>
        </dgm:presLayoutVars>
      </dgm:prSet>
      <dgm:spPr/>
    </dgm:pt>
  </dgm:ptLst>
  <dgm:cxnLst>
    <dgm:cxn modelId="{A216573A-91CF-49BC-A163-7D306314FFA6}" srcId="{6C9E0F86-AA38-4D9D-8A26-B44FA9DAA006}" destId="{0EDB2964-5A04-40AA-BDC3-B30C14C23232}" srcOrd="2" destOrd="0" parTransId="{168638BF-03FD-44A1-8160-FFB99119922D}" sibTransId="{E50387D4-906C-443E-909B-9F56AD2715B8}"/>
    <dgm:cxn modelId="{42DB5F43-F8E0-427C-817C-06A48AEE0A44}" srcId="{6C9E0F86-AA38-4D9D-8A26-B44FA9DAA006}" destId="{DF11AFC5-9D6E-4711-AD14-24B71653D277}" srcOrd="1" destOrd="0" parTransId="{72577001-3225-438E-9849-7E5F0EF483E5}" sibTransId="{D0D73D8B-CC19-44D0-BE8C-E0F50CC81B87}"/>
    <dgm:cxn modelId="{64B7CD71-D2F1-41F3-A99E-05C18C71EE28}" type="presOf" srcId="{EA2E50D1-83C9-402E-97E3-9BC830CCD734}" destId="{BFCD882B-DEE5-4794-A6EA-676020C3D1A9}" srcOrd="0" destOrd="0" presId="urn:microsoft.com/office/officeart/2005/8/layout/vList2"/>
    <dgm:cxn modelId="{59823E85-9267-40B6-899A-76761FE170D9}" type="presOf" srcId="{0EDB2964-5A04-40AA-BDC3-B30C14C23232}" destId="{535DF184-4CDE-451A-92E6-F122B1593E7F}" srcOrd="0" destOrd="0" presId="urn:microsoft.com/office/officeart/2005/8/layout/vList2"/>
    <dgm:cxn modelId="{4F709597-FA20-461E-B9CC-456D1616ED33}" type="presOf" srcId="{6C9E0F86-AA38-4D9D-8A26-B44FA9DAA006}" destId="{8633D5E5-DFED-4D4A-B516-E7985CAF94CC}" srcOrd="0" destOrd="0" presId="urn:microsoft.com/office/officeart/2005/8/layout/vList2"/>
    <dgm:cxn modelId="{37680F99-A369-49CF-BE08-A574481FCD39}" type="presOf" srcId="{DF11AFC5-9D6E-4711-AD14-24B71653D277}" destId="{6744F45E-ECB7-43C4-9C39-6A1EC8F87109}" srcOrd="0" destOrd="0" presId="urn:microsoft.com/office/officeart/2005/8/layout/vList2"/>
    <dgm:cxn modelId="{A519AF9A-F405-4630-8686-C8F4A29C10C6}" srcId="{6C9E0F86-AA38-4D9D-8A26-B44FA9DAA006}" destId="{EA2E50D1-83C9-402E-97E3-9BC830CCD734}" srcOrd="3" destOrd="0" parTransId="{328A5C19-EF09-40E1-8BCA-4BCFB16B7F1E}" sibTransId="{EDEF60D7-6E6A-4FEE-BC3D-747119F7C317}"/>
    <dgm:cxn modelId="{514654D1-E032-42C0-B263-920825FC52D4}" type="presOf" srcId="{11FFE16D-3174-4B8D-83DA-022AC2361DEF}" destId="{E8BFE4CF-39EF-482F-94ED-EA93A56C6666}" srcOrd="0" destOrd="0" presId="urn:microsoft.com/office/officeart/2005/8/layout/vList2"/>
    <dgm:cxn modelId="{576C0DDB-78FD-4785-AC56-D0421F0C6F04}" srcId="{6C9E0F86-AA38-4D9D-8A26-B44FA9DAA006}" destId="{11FFE16D-3174-4B8D-83DA-022AC2361DEF}" srcOrd="0" destOrd="0" parTransId="{DF1A4429-210E-40AE-933F-1C330DFF981D}" sibTransId="{D9BD3EA8-04E4-442C-8E0D-D5C9A43B24F1}"/>
    <dgm:cxn modelId="{6119760B-663B-4B10-81FF-062D6297C44A}" type="presParOf" srcId="{8633D5E5-DFED-4D4A-B516-E7985CAF94CC}" destId="{E8BFE4CF-39EF-482F-94ED-EA93A56C6666}" srcOrd="0" destOrd="0" presId="urn:microsoft.com/office/officeart/2005/8/layout/vList2"/>
    <dgm:cxn modelId="{5342713C-334D-4118-BB6D-4B9DD1EFCD13}" type="presParOf" srcId="{8633D5E5-DFED-4D4A-B516-E7985CAF94CC}" destId="{4B5EEFE3-88CB-4BA5-AC62-2A7B8E65ED7B}" srcOrd="1" destOrd="0" presId="urn:microsoft.com/office/officeart/2005/8/layout/vList2"/>
    <dgm:cxn modelId="{C7BD4F8A-A8A7-4840-9C0E-6E01B2F021B4}" type="presParOf" srcId="{8633D5E5-DFED-4D4A-B516-E7985CAF94CC}" destId="{6744F45E-ECB7-43C4-9C39-6A1EC8F87109}" srcOrd="2" destOrd="0" presId="urn:microsoft.com/office/officeart/2005/8/layout/vList2"/>
    <dgm:cxn modelId="{01655258-1571-4CA1-AC7C-A4BFBD55778F}" type="presParOf" srcId="{8633D5E5-DFED-4D4A-B516-E7985CAF94CC}" destId="{F0E5965C-5663-47A6-B26B-3B0846C3E9CB}" srcOrd="3" destOrd="0" presId="urn:microsoft.com/office/officeart/2005/8/layout/vList2"/>
    <dgm:cxn modelId="{A978E62A-A6DB-4168-8A45-730CDFC55EB3}" type="presParOf" srcId="{8633D5E5-DFED-4D4A-B516-E7985CAF94CC}" destId="{535DF184-4CDE-451A-92E6-F122B1593E7F}" srcOrd="4" destOrd="0" presId="urn:microsoft.com/office/officeart/2005/8/layout/vList2"/>
    <dgm:cxn modelId="{47CDA3F3-2059-40F2-806C-3DABE8BCA3D7}" type="presParOf" srcId="{8633D5E5-DFED-4D4A-B516-E7985CAF94CC}" destId="{D0560E21-0C6F-4CFB-8FF2-5B8D0D80A2FA}" srcOrd="5" destOrd="0" presId="urn:microsoft.com/office/officeart/2005/8/layout/vList2"/>
    <dgm:cxn modelId="{6866F034-D933-438F-9D4A-B5F175240299}" type="presParOf" srcId="{8633D5E5-DFED-4D4A-B516-E7985CAF94CC}" destId="{BFCD882B-DEE5-4794-A6EA-676020C3D1A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C87DFC-6CCA-4452-8341-BAA016D4D8A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KZ"/>
        </a:p>
      </dgm:t>
    </dgm:pt>
    <dgm:pt modelId="{A5067C94-119E-4031-94B8-AAED49648176}">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2800" dirty="0">
              <a:solidFill>
                <a:srgbClr val="FF0000"/>
              </a:solidFill>
            </a:rPr>
            <a:t>ПРОКАРИОТТЫҢ ГЕНЕТИКАЛЫҚ АППАРАТЫ:</a:t>
          </a:r>
          <a:endParaRPr lang="ru-KZ" sz="2800" dirty="0">
            <a:solidFill>
              <a:srgbClr val="FF0000"/>
            </a:solidFill>
          </a:endParaRPr>
        </a:p>
        <a:p>
          <a:pPr marL="0" lvl="0" defTabSz="2755900">
            <a:lnSpc>
              <a:spcPct val="90000"/>
            </a:lnSpc>
            <a:spcBef>
              <a:spcPct val="0"/>
            </a:spcBef>
            <a:spcAft>
              <a:spcPct val="35000"/>
            </a:spcAft>
            <a:buNone/>
          </a:pPr>
          <a:endParaRPr lang="ru-KZ" sz="1700" dirty="0">
            <a:solidFill>
              <a:srgbClr val="FF0000"/>
            </a:solidFill>
          </a:endParaRPr>
        </a:p>
      </dgm:t>
    </dgm:pt>
    <dgm:pt modelId="{FD2A9B02-9409-436E-9E8E-9512F60326BF}" type="parTrans" cxnId="{017C0074-3296-45CA-B075-86982885AF35}">
      <dgm:prSet/>
      <dgm:spPr/>
      <dgm:t>
        <a:bodyPr/>
        <a:lstStyle/>
        <a:p>
          <a:endParaRPr lang="ru-KZ"/>
        </a:p>
      </dgm:t>
    </dgm:pt>
    <dgm:pt modelId="{E9F09B48-7D24-4392-BAB6-5A52947CF032}" type="sibTrans" cxnId="{017C0074-3296-45CA-B075-86982885AF35}">
      <dgm:prSet/>
      <dgm:spPr/>
      <dgm:t>
        <a:bodyPr/>
        <a:lstStyle/>
        <a:p>
          <a:endParaRPr lang="ru-KZ"/>
        </a:p>
      </dgm:t>
    </dgm:pt>
    <dgm:pt modelId="{B1B5B945-0515-41A3-8B30-D2D307CDC4B5}">
      <dgm:prSet phldrT="[Текст]" custT="1"/>
      <dgm:spPr/>
      <dgm:t>
        <a:bodyPr/>
        <a:lstStyle/>
        <a:p>
          <a:r>
            <a:rPr lang="kk-KZ" sz="3200" dirty="0">
              <a:solidFill>
                <a:srgbClr val="FF0000"/>
              </a:solidFill>
            </a:rPr>
            <a:t>Нуклеоидтар</a:t>
          </a:r>
          <a:endParaRPr lang="ru-KZ" sz="3200" dirty="0">
            <a:solidFill>
              <a:srgbClr val="FF0000"/>
            </a:solidFill>
          </a:endParaRPr>
        </a:p>
      </dgm:t>
    </dgm:pt>
    <dgm:pt modelId="{F65189A3-49AD-4D20-9084-CE39D138BE9D}" type="parTrans" cxnId="{AEC73B49-1A48-4E4E-949B-7036970E0074}">
      <dgm:prSet/>
      <dgm:spPr/>
      <dgm:t>
        <a:bodyPr/>
        <a:lstStyle/>
        <a:p>
          <a:endParaRPr lang="ru-KZ"/>
        </a:p>
      </dgm:t>
    </dgm:pt>
    <dgm:pt modelId="{6D1640AC-EDD3-4E32-9B80-E704F7D1C976}" type="sibTrans" cxnId="{AEC73B49-1A48-4E4E-949B-7036970E0074}">
      <dgm:prSet/>
      <dgm:spPr/>
      <dgm:t>
        <a:bodyPr/>
        <a:lstStyle/>
        <a:p>
          <a:endParaRPr lang="ru-KZ"/>
        </a:p>
      </dgm:t>
    </dgm:pt>
    <dgm:pt modelId="{09CF2A2B-8DE5-4969-9828-3D7DE2932DBA}">
      <dgm:prSet phldrT="[Текст]" custT="1"/>
      <dgm:spPr/>
      <dgm:t>
        <a:bodyPr/>
        <a:lstStyle/>
        <a:p>
          <a:r>
            <a:rPr lang="kk-KZ" sz="3200" dirty="0">
              <a:solidFill>
                <a:srgbClr val="FF0000"/>
              </a:solidFill>
            </a:rPr>
            <a:t>Хромосомадан тыс факторлар: </a:t>
          </a:r>
        </a:p>
        <a:p>
          <a:r>
            <a:rPr lang="ru-RU" altLang="ru-RU" sz="1700" b="1" dirty="0">
              <a:solidFill>
                <a:srgbClr val="FFFF00"/>
              </a:solidFill>
              <a:latin typeface="Arial" panose="020B0604020202020204" pitchFamily="34" charset="0"/>
              <a:cs typeface="Arial" panose="020B0604020202020204" pitchFamily="34" charset="0"/>
            </a:rPr>
            <a:t>ПЛАЗМИДАЛАР, </a:t>
          </a:r>
        </a:p>
        <a:p>
          <a:r>
            <a:rPr lang="ru-RU" altLang="ru-RU" sz="1700" b="1" dirty="0">
              <a:solidFill>
                <a:srgbClr val="FFFF00"/>
              </a:solidFill>
              <a:latin typeface="Arial" panose="020B0604020202020204" pitchFamily="34" charset="0"/>
              <a:cs typeface="Arial" panose="020B0604020202020204" pitchFamily="34" charset="0"/>
            </a:rPr>
            <a:t>ЭПИСОМАЛАР, </a:t>
          </a:r>
        </a:p>
        <a:p>
          <a:r>
            <a:rPr lang="ru-RU" altLang="ru-RU" sz="1700" b="1" dirty="0">
              <a:solidFill>
                <a:srgbClr val="FFFF00"/>
              </a:solidFill>
              <a:latin typeface="Arial" panose="020B0604020202020204" pitchFamily="34" charset="0"/>
              <a:cs typeface="Arial" panose="020B0604020202020204" pitchFamily="34" charset="0"/>
            </a:rPr>
            <a:t>ТРАНСПОЗОНДАР, </a:t>
          </a:r>
        </a:p>
        <a:p>
          <a:r>
            <a:rPr lang="ru-RU" altLang="ru-RU" sz="1700" b="1" dirty="0">
              <a:solidFill>
                <a:srgbClr val="FFFF00"/>
              </a:solidFill>
              <a:latin typeface="Arial" panose="020B0604020202020204" pitchFamily="34" charset="0"/>
              <a:cs typeface="Arial" panose="020B0604020202020204" pitchFamily="34" charset="0"/>
            </a:rPr>
            <a:t>ИНСЕРЦИОНДЫ ЭЛЕМЕНТТЕР  </a:t>
          </a:r>
        </a:p>
        <a:p>
          <a:pPr>
            <a:buFontTx/>
            <a:buNone/>
          </a:pPr>
          <a:r>
            <a:rPr lang="ru-RU" altLang="ru-RU" sz="1700" b="1" dirty="0">
              <a:solidFill>
                <a:srgbClr val="FFFF00"/>
              </a:solidFill>
              <a:latin typeface="Arial" panose="020B0604020202020204" pitchFamily="34" charset="0"/>
              <a:cs typeface="Arial" panose="020B0604020202020204" pitchFamily="34" charset="0"/>
            </a:rPr>
            <a:t>(</a:t>
          </a:r>
          <a:r>
            <a:rPr lang="en-US" altLang="ru-RU" sz="1700" b="1" dirty="0">
              <a:solidFill>
                <a:srgbClr val="FFFF00"/>
              </a:solidFill>
              <a:latin typeface="Arial" panose="020B0604020202020204" pitchFamily="34" charset="0"/>
              <a:cs typeface="Arial" panose="020B0604020202020204" pitchFamily="34" charset="0"/>
            </a:rPr>
            <a:t>IS</a:t>
          </a:r>
          <a:r>
            <a:rPr lang="ru-RU" altLang="ru-RU" sz="1700" b="1" dirty="0">
              <a:solidFill>
                <a:srgbClr val="FFFF00"/>
              </a:solidFill>
              <a:latin typeface="Arial" panose="020B0604020202020204" pitchFamily="34" charset="0"/>
              <a:cs typeface="Arial" panose="020B0604020202020204" pitchFamily="34" charset="0"/>
            </a:rPr>
            <a:t>-ЭЛЕМЕНТТЕР</a:t>
          </a:r>
          <a:r>
            <a:rPr lang="en-US" altLang="ru-RU" sz="1700" b="1" dirty="0">
              <a:solidFill>
                <a:srgbClr val="FFFF00"/>
              </a:solidFill>
              <a:latin typeface="Arial" panose="020B0604020202020204" pitchFamily="34" charset="0"/>
              <a:cs typeface="Arial" panose="020B0604020202020204" pitchFamily="34" charset="0"/>
            </a:rPr>
            <a:t> </a:t>
          </a:r>
        </a:p>
        <a:p>
          <a:pPr>
            <a:buFontTx/>
            <a:buNone/>
          </a:pPr>
          <a:r>
            <a:rPr lang="en-US" altLang="ru-RU" sz="1700" b="1" dirty="0">
              <a:solidFill>
                <a:srgbClr val="FFFF00"/>
              </a:solidFill>
              <a:latin typeface="Arial" panose="020B0604020202020204" pitchFamily="34" charset="0"/>
              <a:cs typeface="Arial" panose="020B0604020202020204" pitchFamily="34" charset="0"/>
            </a:rPr>
            <a:t>INSERTION SEQUENCE</a:t>
          </a:r>
          <a:r>
            <a:rPr lang="ru-RU" altLang="ru-RU" sz="1700" b="1" dirty="0">
              <a:solidFill>
                <a:srgbClr val="FFFF00"/>
              </a:solidFill>
              <a:latin typeface="Arial" panose="020B0604020202020204" pitchFamily="34" charset="0"/>
              <a:cs typeface="Arial" panose="020B0604020202020204" pitchFamily="34" charset="0"/>
            </a:rPr>
            <a:t>)</a:t>
          </a:r>
          <a:endParaRPr lang="ru-KZ" sz="1700" dirty="0">
            <a:latin typeface="Arial" panose="020B0604020202020204" pitchFamily="34" charset="0"/>
            <a:cs typeface="Arial" panose="020B0604020202020204" pitchFamily="34" charset="0"/>
          </a:endParaRPr>
        </a:p>
      </dgm:t>
    </dgm:pt>
    <dgm:pt modelId="{39157B9D-DD70-4FA7-A658-17DB9DCCC100}" type="parTrans" cxnId="{13299A21-8A52-4A33-920D-CA53E0021394}">
      <dgm:prSet/>
      <dgm:spPr/>
      <dgm:t>
        <a:bodyPr/>
        <a:lstStyle/>
        <a:p>
          <a:endParaRPr lang="ru-KZ"/>
        </a:p>
      </dgm:t>
    </dgm:pt>
    <dgm:pt modelId="{851E726F-580F-4C99-B557-CBFDC1FECE44}" type="sibTrans" cxnId="{13299A21-8A52-4A33-920D-CA53E0021394}">
      <dgm:prSet/>
      <dgm:spPr/>
      <dgm:t>
        <a:bodyPr/>
        <a:lstStyle/>
        <a:p>
          <a:endParaRPr lang="ru-KZ"/>
        </a:p>
      </dgm:t>
    </dgm:pt>
    <dgm:pt modelId="{494E4015-566A-49CE-87AA-57BBB3BE5BE0}" type="pres">
      <dgm:prSet presAssocID="{73C87DFC-6CCA-4452-8341-BAA016D4D8A1}" presName="hierChild1" presStyleCnt="0">
        <dgm:presLayoutVars>
          <dgm:orgChart val="1"/>
          <dgm:chPref val="1"/>
          <dgm:dir/>
          <dgm:animOne val="branch"/>
          <dgm:animLvl val="lvl"/>
          <dgm:resizeHandles/>
        </dgm:presLayoutVars>
      </dgm:prSet>
      <dgm:spPr/>
    </dgm:pt>
    <dgm:pt modelId="{B544EBAF-0482-42EA-9A2A-BA301FB5DB57}" type="pres">
      <dgm:prSet presAssocID="{A5067C94-119E-4031-94B8-AAED49648176}" presName="hierRoot1" presStyleCnt="0">
        <dgm:presLayoutVars>
          <dgm:hierBranch val="init"/>
        </dgm:presLayoutVars>
      </dgm:prSet>
      <dgm:spPr/>
    </dgm:pt>
    <dgm:pt modelId="{820FA57C-F029-43ED-8396-7FED96B03277}" type="pres">
      <dgm:prSet presAssocID="{A5067C94-119E-4031-94B8-AAED49648176}" presName="rootComposite1" presStyleCnt="0"/>
      <dgm:spPr/>
    </dgm:pt>
    <dgm:pt modelId="{9CFA9F2A-1664-47CC-87D4-E62F94C665BB}" type="pres">
      <dgm:prSet presAssocID="{A5067C94-119E-4031-94B8-AAED49648176}" presName="rootText1" presStyleLbl="node0" presStyleIdx="0" presStyleCnt="1">
        <dgm:presLayoutVars>
          <dgm:chPref val="3"/>
        </dgm:presLayoutVars>
      </dgm:prSet>
      <dgm:spPr/>
    </dgm:pt>
    <dgm:pt modelId="{2165E957-E3A2-4550-BF8C-8B4C1E0813AE}" type="pres">
      <dgm:prSet presAssocID="{A5067C94-119E-4031-94B8-AAED49648176}" presName="rootConnector1" presStyleLbl="node1" presStyleIdx="0" presStyleCnt="0"/>
      <dgm:spPr/>
    </dgm:pt>
    <dgm:pt modelId="{5563BD8D-057C-4E40-AB66-D46363E73194}" type="pres">
      <dgm:prSet presAssocID="{A5067C94-119E-4031-94B8-AAED49648176}" presName="hierChild2" presStyleCnt="0"/>
      <dgm:spPr/>
    </dgm:pt>
    <dgm:pt modelId="{8FFBA17D-D604-4ECF-BCFB-FE8DCE2DFFFF}" type="pres">
      <dgm:prSet presAssocID="{F65189A3-49AD-4D20-9084-CE39D138BE9D}" presName="Name37" presStyleLbl="parChTrans1D2" presStyleIdx="0" presStyleCnt="2"/>
      <dgm:spPr/>
    </dgm:pt>
    <dgm:pt modelId="{DCCEE5E2-ECA7-445C-BEFD-2D5EF99F4328}" type="pres">
      <dgm:prSet presAssocID="{B1B5B945-0515-41A3-8B30-D2D307CDC4B5}" presName="hierRoot2" presStyleCnt="0">
        <dgm:presLayoutVars>
          <dgm:hierBranch val="init"/>
        </dgm:presLayoutVars>
      </dgm:prSet>
      <dgm:spPr/>
    </dgm:pt>
    <dgm:pt modelId="{015496A8-9C6F-429C-8DF7-DE5D42112CEF}" type="pres">
      <dgm:prSet presAssocID="{B1B5B945-0515-41A3-8B30-D2D307CDC4B5}" presName="rootComposite" presStyleCnt="0"/>
      <dgm:spPr/>
    </dgm:pt>
    <dgm:pt modelId="{C0D767D4-3102-43C2-B0AD-AFE6AE1B3524}" type="pres">
      <dgm:prSet presAssocID="{B1B5B945-0515-41A3-8B30-D2D307CDC4B5}" presName="rootText" presStyleLbl="node2" presStyleIdx="0" presStyleCnt="2">
        <dgm:presLayoutVars>
          <dgm:chPref val="3"/>
        </dgm:presLayoutVars>
      </dgm:prSet>
      <dgm:spPr/>
    </dgm:pt>
    <dgm:pt modelId="{69AA6C14-A8F4-4923-82E1-86D86D2FF91E}" type="pres">
      <dgm:prSet presAssocID="{B1B5B945-0515-41A3-8B30-D2D307CDC4B5}" presName="rootConnector" presStyleLbl="node2" presStyleIdx="0" presStyleCnt="2"/>
      <dgm:spPr/>
    </dgm:pt>
    <dgm:pt modelId="{A715536C-899C-409E-9588-21C4F43588B7}" type="pres">
      <dgm:prSet presAssocID="{B1B5B945-0515-41A3-8B30-D2D307CDC4B5}" presName="hierChild4" presStyleCnt="0"/>
      <dgm:spPr/>
    </dgm:pt>
    <dgm:pt modelId="{A2715106-9E89-4D26-B788-FD6D92C8E087}" type="pres">
      <dgm:prSet presAssocID="{B1B5B945-0515-41A3-8B30-D2D307CDC4B5}" presName="hierChild5" presStyleCnt="0"/>
      <dgm:spPr/>
    </dgm:pt>
    <dgm:pt modelId="{56020A1F-7280-4447-B45E-28D98E424B7C}" type="pres">
      <dgm:prSet presAssocID="{39157B9D-DD70-4FA7-A658-17DB9DCCC100}" presName="Name37" presStyleLbl="parChTrans1D2" presStyleIdx="1" presStyleCnt="2"/>
      <dgm:spPr/>
    </dgm:pt>
    <dgm:pt modelId="{535DA27B-73E2-4AD1-939F-91BCFDF61B32}" type="pres">
      <dgm:prSet presAssocID="{09CF2A2B-8DE5-4969-9828-3D7DE2932DBA}" presName="hierRoot2" presStyleCnt="0">
        <dgm:presLayoutVars>
          <dgm:hierBranch val="init"/>
        </dgm:presLayoutVars>
      </dgm:prSet>
      <dgm:spPr/>
    </dgm:pt>
    <dgm:pt modelId="{7AA65440-3F2E-4D6A-8862-9D90F501654A}" type="pres">
      <dgm:prSet presAssocID="{09CF2A2B-8DE5-4969-9828-3D7DE2932DBA}" presName="rootComposite" presStyleCnt="0"/>
      <dgm:spPr/>
    </dgm:pt>
    <dgm:pt modelId="{08F807CE-1D85-413B-9306-E7847A8655BA}" type="pres">
      <dgm:prSet presAssocID="{09CF2A2B-8DE5-4969-9828-3D7DE2932DBA}" presName="rootText" presStyleLbl="node2" presStyleIdx="1" presStyleCnt="2" custScaleX="100461" custScaleY="165884">
        <dgm:presLayoutVars>
          <dgm:chPref val="3"/>
        </dgm:presLayoutVars>
      </dgm:prSet>
      <dgm:spPr/>
    </dgm:pt>
    <dgm:pt modelId="{4CCE6A33-F84F-44A1-8FF4-519ED0EA0A3D}" type="pres">
      <dgm:prSet presAssocID="{09CF2A2B-8DE5-4969-9828-3D7DE2932DBA}" presName="rootConnector" presStyleLbl="node2" presStyleIdx="1" presStyleCnt="2"/>
      <dgm:spPr/>
    </dgm:pt>
    <dgm:pt modelId="{F38EB51C-B310-468B-842D-99D04FD53FD7}" type="pres">
      <dgm:prSet presAssocID="{09CF2A2B-8DE5-4969-9828-3D7DE2932DBA}" presName="hierChild4" presStyleCnt="0"/>
      <dgm:spPr/>
    </dgm:pt>
    <dgm:pt modelId="{7FA34BAF-70C2-4219-8244-B947162182C4}" type="pres">
      <dgm:prSet presAssocID="{09CF2A2B-8DE5-4969-9828-3D7DE2932DBA}" presName="hierChild5" presStyleCnt="0"/>
      <dgm:spPr/>
    </dgm:pt>
    <dgm:pt modelId="{E6F303CA-3766-4758-958C-20BE6186B99C}" type="pres">
      <dgm:prSet presAssocID="{A5067C94-119E-4031-94B8-AAED49648176}" presName="hierChild3" presStyleCnt="0"/>
      <dgm:spPr/>
    </dgm:pt>
  </dgm:ptLst>
  <dgm:cxnLst>
    <dgm:cxn modelId="{38FB7409-279A-4040-8DD3-3156CDF38289}" type="presOf" srcId="{F65189A3-49AD-4D20-9084-CE39D138BE9D}" destId="{8FFBA17D-D604-4ECF-BCFB-FE8DCE2DFFFF}" srcOrd="0" destOrd="0" presId="urn:microsoft.com/office/officeart/2005/8/layout/orgChart1"/>
    <dgm:cxn modelId="{13299A21-8A52-4A33-920D-CA53E0021394}" srcId="{A5067C94-119E-4031-94B8-AAED49648176}" destId="{09CF2A2B-8DE5-4969-9828-3D7DE2932DBA}" srcOrd="1" destOrd="0" parTransId="{39157B9D-DD70-4FA7-A658-17DB9DCCC100}" sibTransId="{851E726F-580F-4C99-B557-CBFDC1FECE44}"/>
    <dgm:cxn modelId="{02DA9036-7668-4889-85AB-8F36100D7A61}" type="presOf" srcId="{09CF2A2B-8DE5-4969-9828-3D7DE2932DBA}" destId="{4CCE6A33-F84F-44A1-8FF4-519ED0EA0A3D}" srcOrd="1" destOrd="0" presId="urn:microsoft.com/office/officeart/2005/8/layout/orgChart1"/>
    <dgm:cxn modelId="{1696B546-9997-4EA8-952C-CDEDCF6AE3CE}" type="presOf" srcId="{A5067C94-119E-4031-94B8-AAED49648176}" destId="{9CFA9F2A-1664-47CC-87D4-E62F94C665BB}" srcOrd="0" destOrd="0" presId="urn:microsoft.com/office/officeart/2005/8/layout/orgChart1"/>
    <dgm:cxn modelId="{AEC73B49-1A48-4E4E-949B-7036970E0074}" srcId="{A5067C94-119E-4031-94B8-AAED49648176}" destId="{B1B5B945-0515-41A3-8B30-D2D307CDC4B5}" srcOrd="0" destOrd="0" parTransId="{F65189A3-49AD-4D20-9084-CE39D138BE9D}" sibTransId="{6D1640AC-EDD3-4E32-9B80-E704F7D1C976}"/>
    <dgm:cxn modelId="{FC90D54B-A550-456F-BDC3-7F2CBA0AE883}" type="presOf" srcId="{73C87DFC-6CCA-4452-8341-BAA016D4D8A1}" destId="{494E4015-566A-49CE-87AA-57BBB3BE5BE0}" srcOrd="0" destOrd="0" presId="urn:microsoft.com/office/officeart/2005/8/layout/orgChart1"/>
    <dgm:cxn modelId="{8EB4F84D-0C41-4B8E-BA11-B0366359A33B}" type="presOf" srcId="{B1B5B945-0515-41A3-8B30-D2D307CDC4B5}" destId="{69AA6C14-A8F4-4923-82E1-86D86D2FF91E}" srcOrd="1" destOrd="0" presId="urn:microsoft.com/office/officeart/2005/8/layout/orgChart1"/>
    <dgm:cxn modelId="{5944F071-7FC8-49E0-BDF0-BC2F34CD6453}" type="presOf" srcId="{A5067C94-119E-4031-94B8-AAED49648176}" destId="{2165E957-E3A2-4550-BF8C-8B4C1E0813AE}" srcOrd="1" destOrd="0" presId="urn:microsoft.com/office/officeart/2005/8/layout/orgChart1"/>
    <dgm:cxn modelId="{017C0074-3296-45CA-B075-86982885AF35}" srcId="{73C87DFC-6CCA-4452-8341-BAA016D4D8A1}" destId="{A5067C94-119E-4031-94B8-AAED49648176}" srcOrd="0" destOrd="0" parTransId="{FD2A9B02-9409-436E-9E8E-9512F60326BF}" sibTransId="{E9F09B48-7D24-4392-BAB6-5A52947CF032}"/>
    <dgm:cxn modelId="{3DF6C993-2159-4358-92D1-B01F252AA751}" type="presOf" srcId="{B1B5B945-0515-41A3-8B30-D2D307CDC4B5}" destId="{C0D767D4-3102-43C2-B0AD-AFE6AE1B3524}" srcOrd="0" destOrd="0" presId="urn:microsoft.com/office/officeart/2005/8/layout/orgChart1"/>
    <dgm:cxn modelId="{1ACD859E-5DA1-4952-BEC7-C97CEEAF1AE7}" type="presOf" srcId="{39157B9D-DD70-4FA7-A658-17DB9DCCC100}" destId="{56020A1F-7280-4447-B45E-28D98E424B7C}" srcOrd="0" destOrd="0" presId="urn:microsoft.com/office/officeart/2005/8/layout/orgChart1"/>
    <dgm:cxn modelId="{1094E9BD-E179-4917-8EA4-357E03C84E14}" type="presOf" srcId="{09CF2A2B-8DE5-4969-9828-3D7DE2932DBA}" destId="{08F807CE-1D85-413B-9306-E7847A8655BA}" srcOrd="0" destOrd="0" presId="urn:microsoft.com/office/officeart/2005/8/layout/orgChart1"/>
    <dgm:cxn modelId="{4D245CF2-5538-4511-BEE8-FBA1F3E52FB1}" type="presParOf" srcId="{494E4015-566A-49CE-87AA-57BBB3BE5BE0}" destId="{B544EBAF-0482-42EA-9A2A-BA301FB5DB57}" srcOrd="0" destOrd="0" presId="urn:microsoft.com/office/officeart/2005/8/layout/orgChart1"/>
    <dgm:cxn modelId="{7784D0AC-DEF8-481E-9A98-30D4AB1CE34B}" type="presParOf" srcId="{B544EBAF-0482-42EA-9A2A-BA301FB5DB57}" destId="{820FA57C-F029-43ED-8396-7FED96B03277}" srcOrd="0" destOrd="0" presId="urn:microsoft.com/office/officeart/2005/8/layout/orgChart1"/>
    <dgm:cxn modelId="{8943D996-954E-4774-9D93-5E528D66E5FA}" type="presParOf" srcId="{820FA57C-F029-43ED-8396-7FED96B03277}" destId="{9CFA9F2A-1664-47CC-87D4-E62F94C665BB}" srcOrd="0" destOrd="0" presId="urn:microsoft.com/office/officeart/2005/8/layout/orgChart1"/>
    <dgm:cxn modelId="{866E2F9A-8294-43E7-8803-1A74E9D38702}" type="presParOf" srcId="{820FA57C-F029-43ED-8396-7FED96B03277}" destId="{2165E957-E3A2-4550-BF8C-8B4C1E0813AE}" srcOrd="1" destOrd="0" presId="urn:microsoft.com/office/officeart/2005/8/layout/orgChart1"/>
    <dgm:cxn modelId="{484FF8D8-8B53-4211-A9C9-9544D87127D8}" type="presParOf" srcId="{B544EBAF-0482-42EA-9A2A-BA301FB5DB57}" destId="{5563BD8D-057C-4E40-AB66-D46363E73194}" srcOrd="1" destOrd="0" presId="urn:microsoft.com/office/officeart/2005/8/layout/orgChart1"/>
    <dgm:cxn modelId="{A37F3B35-01E7-4A6F-8FB2-6E3A3562DC93}" type="presParOf" srcId="{5563BD8D-057C-4E40-AB66-D46363E73194}" destId="{8FFBA17D-D604-4ECF-BCFB-FE8DCE2DFFFF}" srcOrd="0" destOrd="0" presId="urn:microsoft.com/office/officeart/2005/8/layout/orgChart1"/>
    <dgm:cxn modelId="{80C9ADE4-B617-4A28-8337-404E8B2D57F5}" type="presParOf" srcId="{5563BD8D-057C-4E40-AB66-D46363E73194}" destId="{DCCEE5E2-ECA7-445C-BEFD-2D5EF99F4328}" srcOrd="1" destOrd="0" presId="urn:microsoft.com/office/officeart/2005/8/layout/orgChart1"/>
    <dgm:cxn modelId="{FE85C6F4-A817-467B-B3C7-7D34EF8B7EB6}" type="presParOf" srcId="{DCCEE5E2-ECA7-445C-BEFD-2D5EF99F4328}" destId="{015496A8-9C6F-429C-8DF7-DE5D42112CEF}" srcOrd="0" destOrd="0" presId="urn:microsoft.com/office/officeart/2005/8/layout/orgChart1"/>
    <dgm:cxn modelId="{165190B1-15CA-4EFE-A987-AD6144EA9DA6}" type="presParOf" srcId="{015496A8-9C6F-429C-8DF7-DE5D42112CEF}" destId="{C0D767D4-3102-43C2-B0AD-AFE6AE1B3524}" srcOrd="0" destOrd="0" presId="urn:microsoft.com/office/officeart/2005/8/layout/orgChart1"/>
    <dgm:cxn modelId="{65BDA835-902F-4E2B-B674-587D4BE6C80E}" type="presParOf" srcId="{015496A8-9C6F-429C-8DF7-DE5D42112CEF}" destId="{69AA6C14-A8F4-4923-82E1-86D86D2FF91E}" srcOrd="1" destOrd="0" presId="urn:microsoft.com/office/officeart/2005/8/layout/orgChart1"/>
    <dgm:cxn modelId="{BBE45C94-206E-4EB8-AFA8-A833C393473F}" type="presParOf" srcId="{DCCEE5E2-ECA7-445C-BEFD-2D5EF99F4328}" destId="{A715536C-899C-409E-9588-21C4F43588B7}" srcOrd="1" destOrd="0" presId="urn:microsoft.com/office/officeart/2005/8/layout/orgChart1"/>
    <dgm:cxn modelId="{4055CE74-B697-4B1F-BEA2-2D635B062D86}" type="presParOf" srcId="{DCCEE5E2-ECA7-445C-BEFD-2D5EF99F4328}" destId="{A2715106-9E89-4D26-B788-FD6D92C8E087}" srcOrd="2" destOrd="0" presId="urn:microsoft.com/office/officeart/2005/8/layout/orgChart1"/>
    <dgm:cxn modelId="{493DFBA0-FBE7-4746-9847-E9F03D4891F6}" type="presParOf" srcId="{5563BD8D-057C-4E40-AB66-D46363E73194}" destId="{56020A1F-7280-4447-B45E-28D98E424B7C}" srcOrd="2" destOrd="0" presId="urn:microsoft.com/office/officeart/2005/8/layout/orgChart1"/>
    <dgm:cxn modelId="{A19A9B4F-0C3E-4914-BD74-52BC00B8FC35}" type="presParOf" srcId="{5563BD8D-057C-4E40-AB66-D46363E73194}" destId="{535DA27B-73E2-4AD1-939F-91BCFDF61B32}" srcOrd="3" destOrd="0" presId="urn:microsoft.com/office/officeart/2005/8/layout/orgChart1"/>
    <dgm:cxn modelId="{9350AA88-4595-440E-9F2A-D49752B6C6FE}" type="presParOf" srcId="{535DA27B-73E2-4AD1-939F-91BCFDF61B32}" destId="{7AA65440-3F2E-4D6A-8862-9D90F501654A}" srcOrd="0" destOrd="0" presId="urn:microsoft.com/office/officeart/2005/8/layout/orgChart1"/>
    <dgm:cxn modelId="{5A32260C-FD31-439C-B78B-3C719CAE12F9}" type="presParOf" srcId="{7AA65440-3F2E-4D6A-8862-9D90F501654A}" destId="{08F807CE-1D85-413B-9306-E7847A8655BA}" srcOrd="0" destOrd="0" presId="urn:microsoft.com/office/officeart/2005/8/layout/orgChart1"/>
    <dgm:cxn modelId="{B5CD6FED-6D15-4F05-85E5-0258FCE8EAD7}" type="presParOf" srcId="{7AA65440-3F2E-4D6A-8862-9D90F501654A}" destId="{4CCE6A33-F84F-44A1-8FF4-519ED0EA0A3D}" srcOrd="1" destOrd="0" presId="urn:microsoft.com/office/officeart/2005/8/layout/orgChart1"/>
    <dgm:cxn modelId="{996BA698-5090-494E-8B57-C2BAD5C61998}" type="presParOf" srcId="{535DA27B-73E2-4AD1-939F-91BCFDF61B32}" destId="{F38EB51C-B310-468B-842D-99D04FD53FD7}" srcOrd="1" destOrd="0" presId="urn:microsoft.com/office/officeart/2005/8/layout/orgChart1"/>
    <dgm:cxn modelId="{94041FCA-D5FA-4C75-80C6-43D04945BDB2}" type="presParOf" srcId="{535DA27B-73E2-4AD1-939F-91BCFDF61B32}" destId="{7FA34BAF-70C2-4219-8244-B947162182C4}" srcOrd="2" destOrd="0" presId="urn:microsoft.com/office/officeart/2005/8/layout/orgChart1"/>
    <dgm:cxn modelId="{227C09DC-23EB-4512-9C27-69CD598F1B75}" type="presParOf" srcId="{B544EBAF-0482-42EA-9A2A-BA301FB5DB57}" destId="{E6F303CA-3766-4758-958C-20BE6186B99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057258-B50D-4F62-AFA0-43B7C3E1863F}" type="doc">
      <dgm:prSet loTypeId="urn:microsoft.com/office/officeart/2005/8/layout/default" loCatId="list" qsTypeId="urn:microsoft.com/office/officeart/2005/8/quickstyle/simple4" qsCatId="simple" csTypeId="urn:microsoft.com/office/officeart/2005/8/colors/accent0_3" csCatId="mainScheme"/>
      <dgm:spPr/>
      <dgm:t>
        <a:bodyPr/>
        <a:lstStyle/>
        <a:p>
          <a:endParaRPr lang="en-US"/>
        </a:p>
      </dgm:t>
    </dgm:pt>
    <dgm:pt modelId="{756F0E48-99B5-4897-88D7-847BE2E5B0F0}">
      <dgm:prSet/>
      <dgm:spPr/>
      <dgm:t>
        <a:bodyPr/>
        <a:lstStyle/>
        <a:p>
          <a:r>
            <a:rPr lang="en-US"/>
            <a:t>F-</a:t>
          </a:r>
          <a:r>
            <a:rPr lang="ru-RU"/>
            <a:t>плазмида (аталық жасушадан аналыққа</a:t>
          </a:r>
          <a:br>
            <a:rPr lang="ru-RU"/>
          </a:br>
          <a:r>
            <a:rPr lang="ru-RU"/>
            <a:t>жыныс қатынасын арттырады, яғни</a:t>
          </a:r>
          <a:br>
            <a:rPr lang="ru-RU"/>
          </a:br>
          <a:r>
            <a:rPr lang="ru-RU"/>
            <a:t>фертильдігін күшейтеді).</a:t>
          </a:r>
          <a:endParaRPr lang="en-US"/>
        </a:p>
      </dgm:t>
    </dgm:pt>
    <dgm:pt modelId="{00FCC6A9-6790-4111-96C3-BD7FE6B1BE54}" type="parTrans" cxnId="{8533E5A0-CB51-4767-8205-C150943A338B}">
      <dgm:prSet/>
      <dgm:spPr/>
      <dgm:t>
        <a:bodyPr/>
        <a:lstStyle/>
        <a:p>
          <a:endParaRPr lang="en-US"/>
        </a:p>
      </dgm:t>
    </dgm:pt>
    <dgm:pt modelId="{3B37955C-A6C8-41BA-A6FC-5CE32DF6D7A5}" type="sibTrans" cxnId="{8533E5A0-CB51-4767-8205-C150943A338B}">
      <dgm:prSet/>
      <dgm:spPr/>
      <dgm:t>
        <a:bodyPr/>
        <a:lstStyle/>
        <a:p>
          <a:endParaRPr lang="en-US"/>
        </a:p>
      </dgm:t>
    </dgm:pt>
    <dgm:pt modelId="{11906B10-7AB4-4EB6-BA39-15F9869EF2D1}">
      <dgm:prSet/>
      <dgm:spPr/>
      <dgm:t>
        <a:bodyPr/>
        <a:lstStyle/>
        <a:p>
          <a:r>
            <a:rPr lang="en-US"/>
            <a:t>R-</a:t>
          </a:r>
          <a:r>
            <a:rPr lang="ru-RU"/>
            <a:t>плазмида (антибиотиктерге төзімділік</a:t>
          </a:r>
          <a:br>
            <a:rPr lang="ru-RU"/>
          </a:br>
          <a:r>
            <a:rPr lang="ru-RU"/>
            <a:t>қасиет береді).</a:t>
          </a:r>
          <a:endParaRPr lang="en-US"/>
        </a:p>
      </dgm:t>
    </dgm:pt>
    <dgm:pt modelId="{895555BD-209A-47E2-B957-B6D9A690AD0E}" type="parTrans" cxnId="{93731297-2695-429D-B117-10E81CEEFA7B}">
      <dgm:prSet/>
      <dgm:spPr/>
      <dgm:t>
        <a:bodyPr/>
        <a:lstStyle/>
        <a:p>
          <a:endParaRPr lang="en-US"/>
        </a:p>
      </dgm:t>
    </dgm:pt>
    <dgm:pt modelId="{FB550A70-3EC1-4DE2-8444-52492994C659}" type="sibTrans" cxnId="{93731297-2695-429D-B117-10E81CEEFA7B}">
      <dgm:prSet/>
      <dgm:spPr/>
      <dgm:t>
        <a:bodyPr/>
        <a:lstStyle/>
        <a:p>
          <a:endParaRPr lang="en-US"/>
        </a:p>
      </dgm:t>
    </dgm:pt>
    <dgm:pt modelId="{D04B6A10-B83F-41DF-93AF-DCEFF804F553}">
      <dgm:prSet/>
      <dgm:spPr/>
      <dgm:t>
        <a:bodyPr/>
        <a:lstStyle/>
        <a:p>
          <a:r>
            <a:rPr lang="en-US" dirty="0"/>
            <a:t>RTF-</a:t>
          </a:r>
          <a:r>
            <a:rPr lang="ru-RU" dirty="0"/>
            <a:t>плазмида (</a:t>
          </a:r>
          <a:r>
            <a:rPr lang="ru-RU" dirty="0" err="1"/>
            <a:t>сыртқы</a:t>
          </a:r>
          <a:r>
            <a:rPr lang="ru-RU" dirty="0"/>
            <a:t> орта </a:t>
          </a:r>
          <a:r>
            <a:rPr lang="ru-RU" dirty="0" err="1"/>
            <a:t>факторларының</a:t>
          </a:r>
          <a:br>
            <a:rPr lang="ru-RU" dirty="0"/>
          </a:br>
          <a:r>
            <a:rPr lang="ru-RU" dirty="0" err="1"/>
            <a:t>әсеріне</a:t>
          </a:r>
          <a:r>
            <a:rPr lang="ru-RU" dirty="0"/>
            <a:t> </a:t>
          </a:r>
          <a:r>
            <a:rPr lang="ru-RU" dirty="0" err="1"/>
            <a:t>төзімділік</a:t>
          </a:r>
          <a:r>
            <a:rPr lang="ru-RU" dirty="0"/>
            <a:t> </a:t>
          </a:r>
          <a:r>
            <a:rPr lang="ru-RU" dirty="0" err="1"/>
            <a:t>қасиетіне</a:t>
          </a:r>
          <a:r>
            <a:rPr lang="ru-RU" dirty="0"/>
            <a:t> </a:t>
          </a:r>
          <a:r>
            <a:rPr lang="ru-RU" dirty="0" err="1"/>
            <a:t>жауапты</a:t>
          </a:r>
          <a:r>
            <a:rPr lang="ru-RU" dirty="0"/>
            <a:t>).</a:t>
          </a:r>
          <a:endParaRPr lang="en-US" dirty="0"/>
        </a:p>
      </dgm:t>
    </dgm:pt>
    <dgm:pt modelId="{3A93859C-0411-4831-A79A-9FD3DC7A4A50}" type="parTrans" cxnId="{0C157D1E-F00C-494F-8DFC-2CCAD306B6C9}">
      <dgm:prSet/>
      <dgm:spPr/>
      <dgm:t>
        <a:bodyPr/>
        <a:lstStyle/>
        <a:p>
          <a:endParaRPr lang="en-US"/>
        </a:p>
      </dgm:t>
    </dgm:pt>
    <dgm:pt modelId="{C175B783-5407-4A18-968D-D9B1CD0EE83D}" type="sibTrans" cxnId="{0C157D1E-F00C-494F-8DFC-2CCAD306B6C9}">
      <dgm:prSet/>
      <dgm:spPr/>
      <dgm:t>
        <a:bodyPr/>
        <a:lstStyle/>
        <a:p>
          <a:endParaRPr lang="en-US"/>
        </a:p>
      </dgm:t>
    </dgm:pt>
    <dgm:pt modelId="{C8FB4010-0F8E-44BA-9A81-8CCE272513B7}">
      <dgm:prSet/>
      <dgm:spPr/>
      <dgm:t>
        <a:bodyPr/>
        <a:lstStyle/>
        <a:p>
          <a:r>
            <a:rPr lang="en-US"/>
            <a:t>Col-</a:t>
          </a:r>
          <a:r>
            <a:rPr lang="ru-RU"/>
            <a:t>плазмида (микробқа колициногендік</a:t>
          </a:r>
          <a:br>
            <a:rPr lang="ru-RU"/>
          </a:br>
          <a:r>
            <a:rPr lang="ru-RU"/>
            <a:t>қасиет береді).</a:t>
          </a:r>
          <a:endParaRPr lang="en-US"/>
        </a:p>
      </dgm:t>
    </dgm:pt>
    <dgm:pt modelId="{F30E9EDD-E6CB-4EE9-9DA9-DB7AEF16D942}" type="parTrans" cxnId="{26AD1E33-2227-4F3D-8756-C0045FEC2EA8}">
      <dgm:prSet/>
      <dgm:spPr/>
      <dgm:t>
        <a:bodyPr/>
        <a:lstStyle/>
        <a:p>
          <a:endParaRPr lang="en-US"/>
        </a:p>
      </dgm:t>
    </dgm:pt>
    <dgm:pt modelId="{23347B5A-1FEF-479F-9570-CFEDBF49E9F2}" type="sibTrans" cxnId="{26AD1E33-2227-4F3D-8756-C0045FEC2EA8}">
      <dgm:prSet/>
      <dgm:spPr/>
      <dgm:t>
        <a:bodyPr/>
        <a:lstStyle/>
        <a:p>
          <a:endParaRPr lang="en-US"/>
        </a:p>
      </dgm:t>
    </dgm:pt>
    <dgm:pt modelId="{A1A45D1A-9402-4D2E-AFCB-89E2727708AC}">
      <dgm:prSet/>
      <dgm:spPr/>
      <dgm:t>
        <a:bodyPr/>
        <a:lstStyle/>
        <a:p>
          <a:r>
            <a:rPr lang="en-US"/>
            <a:t>Ent-</a:t>
          </a:r>
          <a:r>
            <a:rPr lang="ru-RU"/>
            <a:t>плазмида( микроб жасушасында</a:t>
          </a:r>
          <a:br>
            <a:rPr lang="ru-RU"/>
          </a:br>
          <a:r>
            <a:rPr lang="ru-RU"/>
            <a:t>эндотоксин өндірілуіне жауап береді).</a:t>
          </a:r>
          <a:endParaRPr lang="en-US"/>
        </a:p>
      </dgm:t>
    </dgm:pt>
    <dgm:pt modelId="{B6841953-C951-4C3D-AA7A-F4004DB6142D}" type="parTrans" cxnId="{BBD54A51-78B7-4BA0-B719-D760A3AA8D98}">
      <dgm:prSet/>
      <dgm:spPr/>
      <dgm:t>
        <a:bodyPr/>
        <a:lstStyle/>
        <a:p>
          <a:endParaRPr lang="en-US"/>
        </a:p>
      </dgm:t>
    </dgm:pt>
    <dgm:pt modelId="{17B17477-04BB-44E5-B1F1-3DBDFA4EF5BE}" type="sibTrans" cxnId="{BBD54A51-78B7-4BA0-B719-D760A3AA8D98}">
      <dgm:prSet/>
      <dgm:spPr/>
      <dgm:t>
        <a:bodyPr/>
        <a:lstStyle/>
        <a:p>
          <a:endParaRPr lang="en-US"/>
        </a:p>
      </dgm:t>
    </dgm:pt>
    <dgm:pt modelId="{DAD6B118-4455-4146-BFE4-AC3A456AAEC2}">
      <dgm:prSet/>
      <dgm:spPr/>
      <dgm:t>
        <a:bodyPr/>
        <a:lstStyle/>
        <a:p>
          <a:r>
            <a:rPr lang="en-US"/>
            <a:t>Hly-</a:t>
          </a:r>
          <a:r>
            <a:rPr lang="ru-RU"/>
            <a:t>плазмида (эритроциттерді лизистейтін –</a:t>
          </a:r>
          <a:br>
            <a:rPr lang="ru-RU"/>
          </a:br>
          <a:r>
            <a:rPr lang="ru-RU"/>
            <a:t>гемолиздік қасиет береді).</a:t>
          </a:r>
          <a:endParaRPr lang="en-US"/>
        </a:p>
      </dgm:t>
    </dgm:pt>
    <dgm:pt modelId="{02D775E5-3CA1-4C78-BCF8-F75293FCC1AD}" type="parTrans" cxnId="{E21CE714-101B-41F7-9450-CF82FDC42724}">
      <dgm:prSet/>
      <dgm:spPr/>
      <dgm:t>
        <a:bodyPr/>
        <a:lstStyle/>
        <a:p>
          <a:endParaRPr lang="en-US"/>
        </a:p>
      </dgm:t>
    </dgm:pt>
    <dgm:pt modelId="{6343E84F-2DD6-4AE7-9562-45022F080D7A}" type="sibTrans" cxnId="{E21CE714-101B-41F7-9450-CF82FDC42724}">
      <dgm:prSet/>
      <dgm:spPr/>
      <dgm:t>
        <a:bodyPr/>
        <a:lstStyle/>
        <a:p>
          <a:endParaRPr lang="en-US"/>
        </a:p>
      </dgm:t>
    </dgm:pt>
    <dgm:pt modelId="{15B4C093-F579-452F-8DCC-CD14BE130DD4}">
      <dgm:prSet/>
      <dgm:spPr/>
      <dgm:t>
        <a:bodyPr/>
        <a:lstStyle/>
        <a:p>
          <a:r>
            <a:rPr lang="ru-RU"/>
            <a:t>АЛА-плазмида (антилизоцимдік белсенділік</a:t>
          </a:r>
          <a:br>
            <a:rPr lang="ru-RU"/>
          </a:br>
          <a:r>
            <a:rPr lang="ru-RU"/>
            <a:t>факторы).</a:t>
          </a:r>
          <a:endParaRPr lang="en-US"/>
        </a:p>
      </dgm:t>
    </dgm:pt>
    <dgm:pt modelId="{24491F7A-185C-4DC2-BCB5-CCE722A37B1A}" type="parTrans" cxnId="{881DADC4-2F62-45F3-9588-0A36ED09D698}">
      <dgm:prSet/>
      <dgm:spPr/>
      <dgm:t>
        <a:bodyPr/>
        <a:lstStyle/>
        <a:p>
          <a:endParaRPr lang="en-US"/>
        </a:p>
      </dgm:t>
    </dgm:pt>
    <dgm:pt modelId="{706CA645-9B3B-4589-85FC-5FA10283591F}" type="sibTrans" cxnId="{881DADC4-2F62-45F3-9588-0A36ED09D698}">
      <dgm:prSet/>
      <dgm:spPr/>
      <dgm:t>
        <a:bodyPr/>
        <a:lstStyle/>
        <a:p>
          <a:endParaRPr lang="en-US"/>
        </a:p>
      </dgm:t>
    </dgm:pt>
    <dgm:pt modelId="{9509542A-C8A5-486F-8166-28D9D8DCF3D1}" type="pres">
      <dgm:prSet presAssocID="{36057258-B50D-4F62-AFA0-43B7C3E1863F}" presName="diagram" presStyleCnt="0">
        <dgm:presLayoutVars>
          <dgm:dir/>
          <dgm:resizeHandles val="exact"/>
        </dgm:presLayoutVars>
      </dgm:prSet>
      <dgm:spPr/>
    </dgm:pt>
    <dgm:pt modelId="{F950DD87-F657-433B-B54E-C8EC014FF34F}" type="pres">
      <dgm:prSet presAssocID="{756F0E48-99B5-4897-88D7-847BE2E5B0F0}" presName="node" presStyleLbl="node1" presStyleIdx="0" presStyleCnt="7">
        <dgm:presLayoutVars>
          <dgm:bulletEnabled val="1"/>
        </dgm:presLayoutVars>
      </dgm:prSet>
      <dgm:spPr/>
    </dgm:pt>
    <dgm:pt modelId="{C958E83E-E49C-4BDB-A435-C2387B1C90BC}" type="pres">
      <dgm:prSet presAssocID="{3B37955C-A6C8-41BA-A6FC-5CE32DF6D7A5}" presName="sibTrans" presStyleCnt="0"/>
      <dgm:spPr/>
    </dgm:pt>
    <dgm:pt modelId="{8C41C73E-7F7D-47D0-A4F1-2ED3C2715545}" type="pres">
      <dgm:prSet presAssocID="{11906B10-7AB4-4EB6-BA39-15F9869EF2D1}" presName="node" presStyleLbl="node1" presStyleIdx="1" presStyleCnt="7">
        <dgm:presLayoutVars>
          <dgm:bulletEnabled val="1"/>
        </dgm:presLayoutVars>
      </dgm:prSet>
      <dgm:spPr/>
    </dgm:pt>
    <dgm:pt modelId="{2D2FF060-54A8-45F6-A5E6-C7C2D4E2315C}" type="pres">
      <dgm:prSet presAssocID="{FB550A70-3EC1-4DE2-8444-52492994C659}" presName="sibTrans" presStyleCnt="0"/>
      <dgm:spPr/>
    </dgm:pt>
    <dgm:pt modelId="{C944C735-3C66-497B-B382-36CDD360FDA8}" type="pres">
      <dgm:prSet presAssocID="{D04B6A10-B83F-41DF-93AF-DCEFF804F553}" presName="node" presStyleLbl="node1" presStyleIdx="2" presStyleCnt="7">
        <dgm:presLayoutVars>
          <dgm:bulletEnabled val="1"/>
        </dgm:presLayoutVars>
      </dgm:prSet>
      <dgm:spPr/>
    </dgm:pt>
    <dgm:pt modelId="{5317989F-2E9F-4A8A-9910-1AFDD3DB98B0}" type="pres">
      <dgm:prSet presAssocID="{C175B783-5407-4A18-968D-D9B1CD0EE83D}" presName="sibTrans" presStyleCnt="0"/>
      <dgm:spPr/>
    </dgm:pt>
    <dgm:pt modelId="{B41D1BE2-978B-4650-8D9B-6977716567FE}" type="pres">
      <dgm:prSet presAssocID="{C8FB4010-0F8E-44BA-9A81-8CCE272513B7}" presName="node" presStyleLbl="node1" presStyleIdx="3" presStyleCnt="7">
        <dgm:presLayoutVars>
          <dgm:bulletEnabled val="1"/>
        </dgm:presLayoutVars>
      </dgm:prSet>
      <dgm:spPr/>
    </dgm:pt>
    <dgm:pt modelId="{FF7CE63B-439E-4865-A33B-DB28A27FE321}" type="pres">
      <dgm:prSet presAssocID="{23347B5A-1FEF-479F-9570-CFEDBF49E9F2}" presName="sibTrans" presStyleCnt="0"/>
      <dgm:spPr/>
    </dgm:pt>
    <dgm:pt modelId="{75AB95ED-DCF5-4EF3-A792-6080CAF5C068}" type="pres">
      <dgm:prSet presAssocID="{A1A45D1A-9402-4D2E-AFCB-89E2727708AC}" presName="node" presStyleLbl="node1" presStyleIdx="4" presStyleCnt="7">
        <dgm:presLayoutVars>
          <dgm:bulletEnabled val="1"/>
        </dgm:presLayoutVars>
      </dgm:prSet>
      <dgm:spPr/>
    </dgm:pt>
    <dgm:pt modelId="{3C546EBE-7018-4A15-8ADC-75E02CDB4DD0}" type="pres">
      <dgm:prSet presAssocID="{17B17477-04BB-44E5-B1F1-3DBDFA4EF5BE}" presName="sibTrans" presStyleCnt="0"/>
      <dgm:spPr/>
    </dgm:pt>
    <dgm:pt modelId="{A187AFCB-5D58-4815-99F2-650632688A2B}" type="pres">
      <dgm:prSet presAssocID="{DAD6B118-4455-4146-BFE4-AC3A456AAEC2}" presName="node" presStyleLbl="node1" presStyleIdx="5" presStyleCnt="7">
        <dgm:presLayoutVars>
          <dgm:bulletEnabled val="1"/>
        </dgm:presLayoutVars>
      </dgm:prSet>
      <dgm:spPr/>
    </dgm:pt>
    <dgm:pt modelId="{8A45CDE6-8F60-4428-BD02-F63D7988849F}" type="pres">
      <dgm:prSet presAssocID="{6343E84F-2DD6-4AE7-9562-45022F080D7A}" presName="sibTrans" presStyleCnt="0"/>
      <dgm:spPr/>
    </dgm:pt>
    <dgm:pt modelId="{9BEFCBDC-F7B5-443C-A49F-CC44DFDDAEC9}" type="pres">
      <dgm:prSet presAssocID="{15B4C093-F579-452F-8DCC-CD14BE130DD4}" presName="node" presStyleLbl="node1" presStyleIdx="6" presStyleCnt="7">
        <dgm:presLayoutVars>
          <dgm:bulletEnabled val="1"/>
        </dgm:presLayoutVars>
      </dgm:prSet>
      <dgm:spPr/>
    </dgm:pt>
  </dgm:ptLst>
  <dgm:cxnLst>
    <dgm:cxn modelId="{A4D4E603-51F2-445A-975F-61C46C8B9E6B}" type="presOf" srcId="{DAD6B118-4455-4146-BFE4-AC3A456AAEC2}" destId="{A187AFCB-5D58-4815-99F2-650632688A2B}" srcOrd="0" destOrd="0" presId="urn:microsoft.com/office/officeart/2005/8/layout/default"/>
    <dgm:cxn modelId="{E21CE714-101B-41F7-9450-CF82FDC42724}" srcId="{36057258-B50D-4F62-AFA0-43B7C3E1863F}" destId="{DAD6B118-4455-4146-BFE4-AC3A456AAEC2}" srcOrd="5" destOrd="0" parTransId="{02D775E5-3CA1-4C78-BCF8-F75293FCC1AD}" sibTransId="{6343E84F-2DD6-4AE7-9562-45022F080D7A}"/>
    <dgm:cxn modelId="{0C157D1E-F00C-494F-8DFC-2CCAD306B6C9}" srcId="{36057258-B50D-4F62-AFA0-43B7C3E1863F}" destId="{D04B6A10-B83F-41DF-93AF-DCEFF804F553}" srcOrd="2" destOrd="0" parTransId="{3A93859C-0411-4831-A79A-9FD3DC7A4A50}" sibTransId="{C175B783-5407-4A18-968D-D9B1CD0EE83D}"/>
    <dgm:cxn modelId="{26AD1E33-2227-4F3D-8756-C0045FEC2EA8}" srcId="{36057258-B50D-4F62-AFA0-43B7C3E1863F}" destId="{C8FB4010-0F8E-44BA-9A81-8CCE272513B7}" srcOrd="3" destOrd="0" parTransId="{F30E9EDD-E6CB-4EE9-9DA9-DB7AEF16D942}" sibTransId="{23347B5A-1FEF-479F-9570-CFEDBF49E9F2}"/>
    <dgm:cxn modelId="{BBD54A51-78B7-4BA0-B719-D760A3AA8D98}" srcId="{36057258-B50D-4F62-AFA0-43B7C3E1863F}" destId="{A1A45D1A-9402-4D2E-AFCB-89E2727708AC}" srcOrd="4" destOrd="0" parTransId="{B6841953-C951-4C3D-AA7A-F4004DB6142D}" sibTransId="{17B17477-04BB-44E5-B1F1-3DBDFA4EF5BE}"/>
    <dgm:cxn modelId="{E431AB84-265B-483B-BF3D-4DC8FC30E851}" type="presOf" srcId="{11906B10-7AB4-4EB6-BA39-15F9869EF2D1}" destId="{8C41C73E-7F7D-47D0-A4F1-2ED3C2715545}" srcOrd="0" destOrd="0" presId="urn:microsoft.com/office/officeart/2005/8/layout/default"/>
    <dgm:cxn modelId="{2AE4AA8C-EC96-4C07-A931-2B051DDE082C}" type="presOf" srcId="{756F0E48-99B5-4897-88D7-847BE2E5B0F0}" destId="{F950DD87-F657-433B-B54E-C8EC014FF34F}" srcOrd="0" destOrd="0" presId="urn:microsoft.com/office/officeart/2005/8/layout/default"/>
    <dgm:cxn modelId="{63099A8D-BA4D-463E-A1E5-47F0C2D2B7FA}" type="presOf" srcId="{36057258-B50D-4F62-AFA0-43B7C3E1863F}" destId="{9509542A-C8A5-486F-8166-28D9D8DCF3D1}" srcOrd="0" destOrd="0" presId="urn:microsoft.com/office/officeart/2005/8/layout/default"/>
    <dgm:cxn modelId="{F424E695-A1AC-49F9-BDD9-459A81F6419F}" type="presOf" srcId="{C8FB4010-0F8E-44BA-9A81-8CCE272513B7}" destId="{B41D1BE2-978B-4650-8D9B-6977716567FE}" srcOrd="0" destOrd="0" presId="urn:microsoft.com/office/officeart/2005/8/layout/default"/>
    <dgm:cxn modelId="{93731297-2695-429D-B117-10E81CEEFA7B}" srcId="{36057258-B50D-4F62-AFA0-43B7C3E1863F}" destId="{11906B10-7AB4-4EB6-BA39-15F9869EF2D1}" srcOrd="1" destOrd="0" parTransId="{895555BD-209A-47E2-B957-B6D9A690AD0E}" sibTransId="{FB550A70-3EC1-4DE2-8444-52492994C659}"/>
    <dgm:cxn modelId="{283DBA9F-3094-4A4D-8FDE-8DEB0F676D34}" type="presOf" srcId="{D04B6A10-B83F-41DF-93AF-DCEFF804F553}" destId="{C944C735-3C66-497B-B382-36CDD360FDA8}" srcOrd="0" destOrd="0" presId="urn:microsoft.com/office/officeart/2005/8/layout/default"/>
    <dgm:cxn modelId="{8533E5A0-CB51-4767-8205-C150943A338B}" srcId="{36057258-B50D-4F62-AFA0-43B7C3E1863F}" destId="{756F0E48-99B5-4897-88D7-847BE2E5B0F0}" srcOrd="0" destOrd="0" parTransId="{00FCC6A9-6790-4111-96C3-BD7FE6B1BE54}" sibTransId="{3B37955C-A6C8-41BA-A6FC-5CE32DF6D7A5}"/>
    <dgm:cxn modelId="{56BA33A9-1CA5-4D81-A485-A661F327F2AF}" type="presOf" srcId="{A1A45D1A-9402-4D2E-AFCB-89E2727708AC}" destId="{75AB95ED-DCF5-4EF3-A792-6080CAF5C068}" srcOrd="0" destOrd="0" presId="urn:microsoft.com/office/officeart/2005/8/layout/default"/>
    <dgm:cxn modelId="{5CC5B1BC-23DB-498F-BF6F-823ECDFB7FF8}" type="presOf" srcId="{15B4C093-F579-452F-8DCC-CD14BE130DD4}" destId="{9BEFCBDC-F7B5-443C-A49F-CC44DFDDAEC9}" srcOrd="0" destOrd="0" presId="urn:microsoft.com/office/officeart/2005/8/layout/default"/>
    <dgm:cxn modelId="{881DADC4-2F62-45F3-9588-0A36ED09D698}" srcId="{36057258-B50D-4F62-AFA0-43B7C3E1863F}" destId="{15B4C093-F579-452F-8DCC-CD14BE130DD4}" srcOrd="6" destOrd="0" parTransId="{24491F7A-185C-4DC2-BCB5-CCE722A37B1A}" sibTransId="{706CA645-9B3B-4589-85FC-5FA10283591F}"/>
    <dgm:cxn modelId="{6DB358F7-7ECB-4789-AC21-51959CC69EE4}" type="presParOf" srcId="{9509542A-C8A5-486F-8166-28D9D8DCF3D1}" destId="{F950DD87-F657-433B-B54E-C8EC014FF34F}" srcOrd="0" destOrd="0" presId="urn:microsoft.com/office/officeart/2005/8/layout/default"/>
    <dgm:cxn modelId="{1B42439C-2F76-410B-ABE5-F3B0CBDE1D2A}" type="presParOf" srcId="{9509542A-C8A5-486F-8166-28D9D8DCF3D1}" destId="{C958E83E-E49C-4BDB-A435-C2387B1C90BC}" srcOrd="1" destOrd="0" presId="urn:microsoft.com/office/officeart/2005/8/layout/default"/>
    <dgm:cxn modelId="{C9981044-D6ED-4E22-A661-90897062B760}" type="presParOf" srcId="{9509542A-C8A5-486F-8166-28D9D8DCF3D1}" destId="{8C41C73E-7F7D-47D0-A4F1-2ED3C2715545}" srcOrd="2" destOrd="0" presId="urn:microsoft.com/office/officeart/2005/8/layout/default"/>
    <dgm:cxn modelId="{EBE91B08-2DD7-4E9F-B2F4-38BD1B9D9B35}" type="presParOf" srcId="{9509542A-C8A5-486F-8166-28D9D8DCF3D1}" destId="{2D2FF060-54A8-45F6-A5E6-C7C2D4E2315C}" srcOrd="3" destOrd="0" presId="urn:microsoft.com/office/officeart/2005/8/layout/default"/>
    <dgm:cxn modelId="{6FA03AA4-9A6B-4CF4-9054-8DCEEC4A3859}" type="presParOf" srcId="{9509542A-C8A5-486F-8166-28D9D8DCF3D1}" destId="{C944C735-3C66-497B-B382-36CDD360FDA8}" srcOrd="4" destOrd="0" presId="urn:microsoft.com/office/officeart/2005/8/layout/default"/>
    <dgm:cxn modelId="{27F25C37-927E-4E0C-B39A-62902152B566}" type="presParOf" srcId="{9509542A-C8A5-486F-8166-28D9D8DCF3D1}" destId="{5317989F-2E9F-4A8A-9910-1AFDD3DB98B0}" srcOrd="5" destOrd="0" presId="urn:microsoft.com/office/officeart/2005/8/layout/default"/>
    <dgm:cxn modelId="{E7A49B4C-2337-4744-96BA-2BD51A5B48B4}" type="presParOf" srcId="{9509542A-C8A5-486F-8166-28D9D8DCF3D1}" destId="{B41D1BE2-978B-4650-8D9B-6977716567FE}" srcOrd="6" destOrd="0" presId="urn:microsoft.com/office/officeart/2005/8/layout/default"/>
    <dgm:cxn modelId="{8ECB5548-2D91-41F5-9671-C1E3C045AD99}" type="presParOf" srcId="{9509542A-C8A5-486F-8166-28D9D8DCF3D1}" destId="{FF7CE63B-439E-4865-A33B-DB28A27FE321}" srcOrd="7" destOrd="0" presId="urn:microsoft.com/office/officeart/2005/8/layout/default"/>
    <dgm:cxn modelId="{E8BB95A6-FBEB-49B4-9994-8FE7C9D046DE}" type="presParOf" srcId="{9509542A-C8A5-486F-8166-28D9D8DCF3D1}" destId="{75AB95ED-DCF5-4EF3-A792-6080CAF5C068}" srcOrd="8" destOrd="0" presId="urn:microsoft.com/office/officeart/2005/8/layout/default"/>
    <dgm:cxn modelId="{B7292DC3-6E0F-4F3C-A4E1-6649B8660107}" type="presParOf" srcId="{9509542A-C8A5-486F-8166-28D9D8DCF3D1}" destId="{3C546EBE-7018-4A15-8ADC-75E02CDB4DD0}" srcOrd="9" destOrd="0" presId="urn:microsoft.com/office/officeart/2005/8/layout/default"/>
    <dgm:cxn modelId="{FEBBD87F-E043-495A-8AF4-8955671E82D3}" type="presParOf" srcId="{9509542A-C8A5-486F-8166-28D9D8DCF3D1}" destId="{A187AFCB-5D58-4815-99F2-650632688A2B}" srcOrd="10" destOrd="0" presId="urn:microsoft.com/office/officeart/2005/8/layout/default"/>
    <dgm:cxn modelId="{80526804-5579-4220-AC49-47E0810440F9}" type="presParOf" srcId="{9509542A-C8A5-486F-8166-28D9D8DCF3D1}" destId="{8A45CDE6-8F60-4428-BD02-F63D7988849F}" srcOrd="11" destOrd="0" presId="urn:microsoft.com/office/officeart/2005/8/layout/default"/>
    <dgm:cxn modelId="{2AFB9F79-E749-401C-849A-4F46F2C777A7}" type="presParOf" srcId="{9509542A-C8A5-486F-8166-28D9D8DCF3D1}" destId="{9BEFCBDC-F7B5-443C-A49F-CC44DFDDAEC9}"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FE4CF-39EF-482F-94ED-EA93A56C6666}">
      <dsp:nvSpPr>
        <dsp:cNvPr id="0" name=""/>
        <dsp:cNvSpPr/>
      </dsp:nvSpPr>
      <dsp:spPr>
        <a:xfrm>
          <a:off x="0" y="31779"/>
          <a:ext cx="10233025" cy="983384"/>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kk-KZ" sz="4100" kern="1200"/>
            <a:t>Микроорганизмдер генетикасы</a:t>
          </a:r>
          <a:endParaRPr lang="en-US" sz="4100" kern="1200"/>
        </a:p>
      </dsp:txBody>
      <dsp:txXfrm>
        <a:off x="48005" y="79784"/>
        <a:ext cx="10137015" cy="887374"/>
      </dsp:txXfrm>
    </dsp:sp>
    <dsp:sp modelId="{6744F45E-ECB7-43C4-9C39-6A1EC8F87109}">
      <dsp:nvSpPr>
        <dsp:cNvPr id="0" name=""/>
        <dsp:cNvSpPr/>
      </dsp:nvSpPr>
      <dsp:spPr>
        <a:xfrm>
          <a:off x="0" y="1133244"/>
          <a:ext cx="10233025" cy="983384"/>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kk-KZ" sz="4100" kern="1200"/>
            <a:t>Мутатциялар </a:t>
          </a:r>
          <a:endParaRPr lang="en-US" sz="4100" kern="1200"/>
        </a:p>
      </dsp:txBody>
      <dsp:txXfrm>
        <a:off x="48005" y="1181249"/>
        <a:ext cx="10137015" cy="887374"/>
      </dsp:txXfrm>
    </dsp:sp>
    <dsp:sp modelId="{535DF184-4CDE-451A-92E6-F122B1593E7F}">
      <dsp:nvSpPr>
        <dsp:cNvPr id="0" name=""/>
        <dsp:cNvSpPr/>
      </dsp:nvSpPr>
      <dsp:spPr>
        <a:xfrm>
          <a:off x="0" y="2234709"/>
          <a:ext cx="10233025" cy="983384"/>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kk-KZ" sz="4100" kern="1200"/>
            <a:t>Генетикалық рекомбинатция</a:t>
          </a:r>
          <a:endParaRPr lang="en-US" sz="4100" kern="1200"/>
        </a:p>
      </dsp:txBody>
      <dsp:txXfrm>
        <a:off x="48005" y="2282714"/>
        <a:ext cx="10137015" cy="887374"/>
      </dsp:txXfrm>
    </dsp:sp>
    <dsp:sp modelId="{BFCD882B-DEE5-4794-A6EA-676020C3D1A9}">
      <dsp:nvSpPr>
        <dsp:cNvPr id="0" name=""/>
        <dsp:cNvSpPr/>
      </dsp:nvSpPr>
      <dsp:spPr>
        <a:xfrm>
          <a:off x="0" y="3336174"/>
          <a:ext cx="10233025" cy="983384"/>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kk-KZ" sz="4100" kern="1200"/>
            <a:t>Бактериялық рекомбинатция</a:t>
          </a:r>
          <a:endParaRPr lang="en-US" sz="4100" kern="1200"/>
        </a:p>
      </dsp:txBody>
      <dsp:txXfrm>
        <a:off x="48005" y="3384179"/>
        <a:ext cx="10137015" cy="8873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20A1F-7280-4447-B45E-28D98E424B7C}">
      <dsp:nvSpPr>
        <dsp:cNvPr id="0" name=""/>
        <dsp:cNvSpPr/>
      </dsp:nvSpPr>
      <dsp:spPr>
        <a:xfrm>
          <a:off x="5314561" y="1852894"/>
          <a:ext cx="2241139" cy="777916"/>
        </a:xfrm>
        <a:custGeom>
          <a:avLst/>
          <a:gdLst/>
          <a:ahLst/>
          <a:cxnLst/>
          <a:rect l="0" t="0" r="0" b="0"/>
          <a:pathLst>
            <a:path>
              <a:moveTo>
                <a:pt x="0" y="0"/>
              </a:moveTo>
              <a:lnTo>
                <a:pt x="0" y="388958"/>
              </a:lnTo>
              <a:lnTo>
                <a:pt x="2241139" y="388958"/>
              </a:lnTo>
              <a:lnTo>
                <a:pt x="2241139" y="7779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FBA17D-D604-4ECF-BCFB-FE8DCE2DFFFF}">
      <dsp:nvSpPr>
        <dsp:cNvPr id="0" name=""/>
        <dsp:cNvSpPr/>
      </dsp:nvSpPr>
      <dsp:spPr>
        <a:xfrm>
          <a:off x="3064882" y="1852894"/>
          <a:ext cx="2249678" cy="777916"/>
        </a:xfrm>
        <a:custGeom>
          <a:avLst/>
          <a:gdLst/>
          <a:ahLst/>
          <a:cxnLst/>
          <a:rect l="0" t="0" r="0" b="0"/>
          <a:pathLst>
            <a:path>
              <a:moveTo>
                <a:pt x="2249678" y="0"/>
              </a:moveTo>
              <a:lnTo>
                <a:pt x="2249678" y="388958"/>
              </a:lnTo>
              <a:lnTo>
                <a:pt x="0" y="388958"/>
              </a:lnTo>
              <a:lnTo>
                <a:pt x="0" y="7779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FA9F2A-1664-47CC-87D4-E62F94C665BB}">
      <dsp:nvSpPr>
        <dsp:cNvPr id="0" name=""/>
        <dsp:cNvSpPr/>
      </dsp:nvSpPr>
      <dsp:spPr>
        <a:xfrm>
          <a:off x="3462379" y="713"/>
          <a:ext cx="3704363" cy="18521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2800" kern="1200" dirty="0">
              <a:solidFill>
                <a:srgbClr val="FF0000"/>
              </a:solidFill>
            </a:rPr>
            <a:t>ПРОКАРИОТТЫҢ ГЕНЕТИКАЛЫҚ АППАРАТЫ:</a:t>
          </a:r>
          <a:endParaRPr lang="ru-KZ" sz="2800" kern="1200" dirty="0">
            <a:solidFill>
              <a:srgbClr val="FF0000"/>
            </a:solidFill>
          </a:endParaRPr>
        </a:p>
        <a:p>
          <a:pPr marL="0" lvl="0" algn="ctr" defTabSz="2755900">
            <a:lnSpc>
              <a:spcPct val="90000"/>
            </a:lnSpc>
            <a:spcBef>
              <a:spcPct val="0"/>
            </a:spcBef>
            <a:spcAft>
              <a:spcPct val="35000"/>
            </a:spcAft>
            <a:buNone/>
          </a:pPr>
          <a:endParaRPr lang="ru-KZ" sz="1700" kern="1200" dirty="0">
            <a:solidFill>
              <a:srgbClr val="FF0000"/>
            </a:solidFill>
          </a:endParaRPr>
        </a:p>
      </dsp:txBody>
      <dsp:txXfrm>
        <a:off x="3462379" y="713"/>
        <a:ext cx="3704363" cy="1852181"/>
      </dsp:txXfrm>
    </dsp:sp>
    <dsp:sp modelId="{C0D767D4-3102-43C2-B0AD-AFE6AE1B3524}">
      <dsp:nvSpPr>
        <dsp:cNvPr id="0" name=""/>
        <dsp:cNvSpPr/>
      </dsp:nvSpPr>
      <dsp:spPr>
        <a:xfrm>
          <a:off x="1212701" y="2630810"/>
          <a:ext cx="3704363" cy="18521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kk-KZ" sz="3200" kern="1200" dirty="0">
              <a:solidFill>
                <a:srgbClr val="FF0000"/>
              </a:solidFill>
            </a:rPr>
            <a:t>Нуклеоидтар</a:t>
          </a:r>
          <a:endParaRPr lang="ru-KZ" sz="3200" kern="1200" dirty="0">
            <a:solidFill>
              <a:srgbClr val="FF0000"/>
            </a:solidFill>
          </a:endParaRPr>
        </a:p>
      </dsp:txBody>
      <dsp:txXfrm>
        <a:off x="1212701" y="2630810"/>
        <a:ext cx="3704363" cy="1852181"/>
      </dsp:txXfrm>
    </dsp:sp>
    <dsp:sp modelId="{08F807CE-1D85-413B-9306-E7847A8655BA}">
      <dsp:nvSpPr>
        <dsp:cNvPr id="0" name=""/>
        <dsp:cNvSpPr/>
      </dsp:nvSpPr>
      <dsp:spPr>
        <a:xfrm>
          <a:off x="5694980" y="2630810"/>
          <a:ext cx="3721440" cy="30724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kk-KZ" sz="3200" kern="1200" dirty="0">
              <a:solidFill>
                <a:srgbClr val="FF0000"/>
              </a:solidFill>
            </a:rPr>
            <a:t>Хромосомадан тыс факторлар: </a:t>
          </a:r>
        </a:p>
        <a:p>
          <a:pPr marL="0" lvl="0" indent="0" algn="ctr" defTabSz="1422400">
            <a:lnSpc>
              <a:spcPct val="90000"/>
            </a:lnSpc>
            <a:spcBef>
              <a:spcPct val="0"/>
            </a:spcBef>
            <a:spcAft>
              <a:spcPct val="35000"/>
            </a:spcAft>
            <a:buNone/>
          </a:pPr>
          <a:r>
            <a:rPr lang="ru-RU" altLang="ru-RU" sz="1700" b="1" kern="1200" dirty="0">
              <a:solidFill>
                <a:srgbClr val="FFFF00"/>
              </a:solidFill>
              <a:latin typeface="Arial" panose="020B0604020202020204" pitchFamily="34" charset="0"/>
              <a:cs typeface="Arial" panose="020B0604020202020204" pitchFamily="34" charset="0"/>
            </a:rPr>
            <a:t>ПЛАЗМИДАЛАР, </a:t>
          </a:r>
        </a:p>
        <a:p>
          <a:pPr marL="0" lvl="0" indent="0" algn="ctr" defTabSz="1422400">
            <a:lnSpc>
              <a:spcPct val="90000"/>
            </a:lnSpc>
            <a:spcBef>
              <a:spcPct val="0"/>
            </a:spcBef>
            <a:spcAft>
              <a:spcPct val="35000"/>
            </a:spcAft>
            <a:buNone/>
          </a:pPr>
          <a:r>
            <a:rPr lang="ru-RU" altLang="ru-RU" sz="1700" b="1" kern="1200" dirty="0">
              <a:solidFill>
                <a:srgbClr val="FFFF00"/>
              </a:solidFill>
              <a:latin typeface="Arial" panose="020B0604020202020204" pitchFamily="34" charset="0"/>
              <a:cs typeface="Arial" panose="020B0604020202020204" pitchFamily="34" charset="0"/>
            </a:rPr>
            <a:t>ЭПИСОМАЛАР, </a:t>
          </a:r>
        </a:p>
        <a:p>
          <a:pPr marL="0" lvl="0" indent="0" algn="ctr" defTabSz="1422400">
            <a:lnSpc>
              <a:spcPct val="90000"/>
            </a:lnSpc>
            <a:spcBef>
              <a:spcPct val="0"/>
            </a:spcBef>
            <a:spcAft>
              <a:spcPct val="35000"/>
            </a:spcAft>
            <a:buNone/>
          </a:pPr>
          <a:r>
            <a:rPr lang="ru-RU" altLang="ru-RU" sz="1700" b="1" kern="1200" dirty="0">
              <a:solidFill>
                <a:srgbClr val="FFFF00"/>
              </a:solidFill>
              <a:latin typeface="Arial" panose="020B0604020202020204" pitchFamily="34" charset="0"/>
              <a:cs typeface="Arial" panose="020B0604020202020204" pitchFamily="34" charset="0"/>
            </a:rPr>
            <a:t>ТРАНСПОЗОНДАР, </a:t>
          </a:r>
        </a:p>
        <a:p>
          <a:pPr marL="0" lvl="0" indent="0" algn="ctr" defTabSz="1422400">
            <a:lnSpc>
              <a:spcPct val="90000"/>
            </a:lnSpc>
            <a:spcBef>
              <a:spcPct val="0"/>
            </a:spcBef>
            <a:spcAft>
              <a:spcPct val="35000"/>
            </a:spcAft>
            <a:buNone/>
          </a:pPr>
          <a:r>
            <a:rPr lang="ru-RU" altLang="ru-RU" sz="1700" b="1" kern="1200" dirty="0">
              <a:solidFill>
                <a:srgbClr val="FFFF00"/>
              </a:solidFill>
              <a:latin typeface="Arial" panose="020B0604020202020204" pitchFamily="34" charset="0"/>
              <a:cs typeface="Arial" panose="020B0604020202020204" pitchFamily="34" charset="0"/>
            </a:rPr>
            <a:t>ИНСЕРЦИОНДЫ ЭЛЕМЕНТТЕР  </a:t>
          </a:r>
        </a:p>
        <a:p>
          <a:pPr marL="0" lvl="0" indent="0" algn="ctr" defTabSz="1422400">
            <a:lnSpc>
              <a:spcPct val="90000"/>
            </a:lnSpc>
            <a:spcBef>
              <a:spcPct val="0"/>
            </a:spcBef>
            <a:spcAft>
              <a:spcPct val="35000"/>
            </a:spcAft>
            <a:buFontTx/>
            <a:buNone/>
          </a:pPr>
          <a:r>
            <a:rPr lang="ru-RU" altLang="ru-RU" sz="1700" b="1" kern="1200" dirty="0">
              <a:solidFill>
                <a:srgbClr val="FFFF00"/>
              </a:solidFill>
              <a:latin typeface="Arial" panose="020B0604020202020204" pitchFamily="34" charset="0"/>
              <a:cs typeface="Arial" panose="020B0604020202020204" pitchFamily="34" charset="0"/>
            </a:rPr>
            <a:t>(</a:t>
          </a:r>
          <a:r>
            <a:rPr lang="en-US" altLang="ru-RU" sz="1700" b="1" kern="1200" dirty="0">
              <a:solidFill>
                <a:srgbClr val="FFFF00"/>
              </a:solidFill>
              <a:latin typeface="Arial" panose="020B0604020202020204" pitchFamily="34" charset="0"/>
              <a:cs typeface="Arial" panose="020B0604020202020204" pitchFamily="34" charset="0"/>
            </a:rPr>
            <a:t>IS</a:t>
          </a:r>
          <a:r>
            <a:rPr lang="ru-RU" altLang="ru-RU" sz="1700" b="1" kern="1200" dirty="0">
              <a:solidFill>
                <a:srgbClr val="FFFF00"/>
              </a:solidFill>
              <a:latin typeface="Arial" panose="020B0604020202020204" pitchFamily="34" charset="0"/>
              <a:cs typeface="Arial" panose="020B0604020202020204" pitchFamily="34" charset="0"/>
            </a:rPr>
            <a:t>-ЭЛЕМЕНТТЕР</a:t>
          </a:r>
          <a:r>
            <a:rPr lang="en-US" altLang="ru-RU" sz="1700" b="1" kern="1200" dirty="0">
              <a:solidFill>
                <a:srgbClr val="FFFF00"/>
              </a:solidFill>
              <a:latin typeface="Arial" panose="020B0604020202020204" pitchFamily="34" charset="0"/>
              <a:cs typeface="Arial" panose="020B0604020202020204" pitchFamily="34" charset="0"/>
            </a:rPr>
            <a:t> </a:t>
          </a:r>
        </a:p>
        <a:p>
          <a:pPr marL="0" lvl="0" indent="0" algn="ctr" defTabSz="1422400">
            <a:lnSpc>
              <a:spcPct val="90000"/>
            </a:lnSpc>
            <a:spcBef>
              <a:spcPct val="0"/>
            </a:spcBef>
            <a:spcAft>
              <a:spcPct val="35000"/>
            </a:spcAft>
            <a:buFontTx/>
            <a:buNone/>
          </a:pPr>
          <a:r>
            <a:rPr lang="en-US" altLang="ru-RU" sz="1700" b="1" kern="1200" dirty="0">
              <a:solidFill>
                <a:srgbClr val="FFFF00"/>
              </a:solidFill>
              <a:latin typeface="Arial" panose="020B0604020202020204" pitchFamily="34" charset="0"/>
              <a:cs typeface="Arial" panose="020B0604020202020204" pitchFamily="34" charset="0"/>
            </a:rPr>
            <a:t>INSERTION SEQUENCE</a:t>
          </a:r>
          <a:r>
            <a:rPr lang="ru-RU" altLang="ru-RU" sz="1700" b="1" kern="1200" dirty="0">
              <a:solidFill>
                <a:srgbClr val="FFFF00"/>
              </a:solidFill>
              <a:latin typeface="Arial" panose="020B0604020202020204" pitchFamily="34" charset="0"/>
              <a:cs typeface="Arial" panose="020B0604020202020204" pitchFamily="34" charset="0"/>
            </a:rPr>
            <a:t>)</a:t>
          </a:r>
          <a:endParaRPr lang="ru-KZ" sz="1700" kern="1200" dirty="0">
            <a:latin typeface="Arial" panose="020B0604020202020204" pitchFamily="34" charset="0"/>
            <a:cs typeface="Arial" panose="020B0604020202020204" pitchFamily="34" charset="0"/>
          </a:endParaRPr>
        </a:p>
      </dsp:txBody>
      <dsp:txXfrm>
        <a:off x="5694980" y="2630810"/>
        <a:ext cx="3721440" cy="30724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0DD87-F657-433B-B54E-C8EC014FF34F}">
      <dsp:nvSpPr>
        <dsp:cNvPr id="0" name=""/>
        <dsp:cNvSpPr/>
      </dsp:nvSpPr>
      <dsp:spPr>
        <a:xfrm>
          <a:off x="3009" y="244999"/>
          <a:ext cx="2387381" cy="1432429"/>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F-</a:t>
          </a:r>
          <a:r>
            <a:rPr lang="ru-RU" sz="1600" kern="1200"/>
            <a:t>плазмида (аталық жасушадан аналыққа</a:t>
          </a:r>
          <a:br>
            <a:rPr lang="ru-RU" sz="1600" kern="1200"/>
          </a:br>
          <a:r>
            <a:rPr lang="ru-RU" sz="1600" kern="1200"/>
            <a:t>жыныс қатынасын арттырады, яғни</a:t>
          </a:r>
          <a:br>
            <a:rPr lang="ru-RU" sz="1600" kern="1200"/>
          </a:br>
          <a:r>
            <a:rPr lang="ru-RU" sz="1600" kern="1200"/>
            <a:t>фертильдігін күшейтеді).</a:t>
          </a:r>
          <a:endParaRPr lang="en-US" sz="1600" kern="1200"/>
        </a:p>
      </dsp:txBody>
      <dsp:txXfrm>
        <a:off x="3009" y="244999"/>
        <a:ext cx="2387381" cy="1432429"/>
      </dsp:txXfrm>
    </dsp:sp>
    <dsp:sp modelId="{8C41C73E-7F7D-47D0-A4F1-2ED3C2715545}">
      <dsp:nvSpPr>
        <dsp:cNvPr id="0" name=""/>
        <dsp:cNvSpPr/>
      </dsp:nvSpPr>
      <dsp:spPr>
        <a:xfrm>
          <a:off x="2629129" y="244999"/>
          <a:ext cx="2387381" cy="1432429"/>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a:t>
          </a:r>
          <a:r>
            <a:rPr lang="ru-RU" sz="1600" kern="1200"/>
            <a:t>плазмида (антибиотиктерге төзімділік</a:t>
          </a:r>
          <a:br>
            <a:rPr lang="ru-RU" sz="1600" kern="1200"/>
          </a:br>
          <a:r>
            <a:rPr lang="ru-RU" sz="1600" kern="1200"/>
            <a:t>қасиет береді).</a:t>
          </a:r>
          <a:endParaRPr lang="en-US" sz="1600" kern="1200"/>
        </a:p>
      </dsp:txBody>
      <dsp:txXfrm>
        <a:off x="2629129" y="244999"/>
        <a:ext cx="2387381" cy="1432429"/>
      </dsp:txXfrm>
    </dsp:sp>
    <dsp:sp modelId="{C944C735-3C66-497B-B382-36CDD360FDA8}">
      <dsp:nvSpPr>
        <dsp:cNvPr id="0" name=""/>
        <dsp:cNvSpPr/>
      </dsp:nvSpPr>
      <dsp:spPr>
        <a:xfrm>
          <a:off x="5255249" y="244999"/>
          <a:ext cx="2387381" cy="1432429"/>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RTF-</a:t>
          </a:r>
          <a:r>
            <a:rPr lang="ru-RU" sz="1600" kern="1200" dirty="0"/>
            <a:t>плазмида (</a:t>
          </a:r>
          <a:r>
            <a:rPr lang="ru-RU" sz="1600" kern="1200" dirty="0" err="1"/>
            <a:t>сыртқы</a:t>
          </a:r>
          <a:r>
            <a:rPr lang="ru-RU" sz="1600" kern="1200" dirty="0"/>
            <a:t> орта </a:t>
          </a:r>
          <a:r>
            <a:rPr lang="ru-RU" sz="1600" kern="1200" dirty="0" err="1"/>
            <a:t>факторларының</a:t>
          </a:r>
          <a:br>
            <a:rPr lang="ru-RU" sz="1600" kern="1200" dirty="0"/>
          </a:br>
          <a:r>
            <a:rPr lang="ru-RU" sz="1600" kern="1200" dirty="0" err="1"/>
            <a:t>әсеріне</a:t>
          </a:r>
          <a:r>
            <a:rPr lang="ru-RU" sz="1600" kern="1200" dirty="0"/>
            <a:t> </a:t>
          </a:r>
          <a:r>
            <a:rPr lang="ru-RU" sz="1600" kern="1200" dirty="0" err="1"/>
            <a:t>төзімділік</a:t>
          </a:r>
          <a:r>
            <a:rPr lang="ru-RU" sz="1600" kern="1200" dirty="0"/>
            <a:t> </a:t>
          </a:r>
          <a:r>
            <a:rPr lang="ru-RU" sz="1600" kern="1200" dirty="0" err="1"/>
            <a:t>қасиетіне</a:t>
          </a:r>
          <a:r>
            <a:rPr lang="ru-RU" sz="1600" kern="1200" dirty="0"/>
            <a:t> </a:t>
          </a:r>
          <a:r>
            <a:rPr lang="ru-RU" sz="1600" kern="1200" dirty="0" err="1"/>
            <a:t>жауапты</a:t>
          </a:r>
          <a:r>
            <a:rPr lang="ru-RU" sz="1600" kern="1200" dirty="0"/>
            <a:t>).</a:t>
          </a:r>
          <a:endParaRPr lang="en-US" sz="1600" kern="1200" dirty="0"/>
        </a:p>
      </dsp:txBody>
      <dsp:txXfrm>
        <a:off x="5255249" y="244999"/>
        <a:ext cx="2387381" cy="1432429"/>
      </dsp:txXfrm>
    </dsp:sp>
    <dsp:sp modelId="{B41D1BE2-978B-4650-8D9B-6977716567FE}">
      <dsp:nvSpPr>
        <dsp:cNvPr id="0" name=""/>
        <dsp:cNvSpPr/>
      </dsp:nvSpPr>
      <dsp:spPr>
        <a:xfrm>
          <a:off x="7881368" y="244999"/>
          <a:ext cx="2387381" cy="1432429"/>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Col-</a:t>
          </a:r>
          <a:r>
            <a:rPr lang="ru-RU" sz="1600" kern="1200"/>
            <a:t>плазмида (микробқа колициногендік</a:t>
          </a:r>
          <a:br>
            <a:rPr lang="ru-RU" sz="1600" kern="1200"/>
          </a:br>
          <a:r>
            <a:rPr lang="ru-RU" sz="1600" kern="1200"/>
            <a:t>қасиет береді).</a:t>
          </a:r>
          <a:endParaRPr lang="en-US" sz="1600" kern="1200"/>
        </a:p>
      </dsp:txBody>
      <dsp:txXfrm>
        <a:off x="7881368" y="244999"/>
        <a:ext cx="2387381" cy="1432429"/>
      </dsp:txXfrm>
    </dsp:sp>
    <dsp:sp modelId="{75AB95ED-DCF5-4EF3-A792-6080CAF5C068}">
      <dsp:nvSpPr>
        <dsp:cNvPr id="0" name=""/>
        <dsp:cNvSpPr/>
      </dsp:nvSpPr>
      <dsp:spPr>
        <a:xfrm>
          <a:off x="1316069" y="1916167"/>
          <a:ext cx="2387381" cy="1432429"/>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Ent-</a:t>
          </a:r>
          <a:r>
            <a:rPr lang="ru-RU" sz="1600" kern="1200"/>
            <a:t>плазмида( микроб жасушасында</a:t>
          </a:r>
          <a:br>
            <a:rPr lang="ru-RU" sz="1600" kern="1200"/>
          </a:br>
          <a:r>
            <a:rPr lang="ru-RU" sz="1600" kern="1200"/>
            <a:t>эндотоксин өндірілуіне жауап береді).</a:t>
          </a:r>
          <a:endParaRPr lang="en-US" sz="1600" kern="1200"/>
        </a:p>
      </dsp:txBody>
      <dsp:txXfrm>
        <a:off x="1316069" y="1916167"/>
        <a:ext cx="2387381" cy="1432429"/>
      </dsp:txXfrm>
    </dsp:sp>
    <dsp:sp modelId="{A187AFCB-5D58-4815-99F2-650632688A2B}">
      <dsp:nvSpPr>
        <dsp:cNvPr id="0" name=""/>
        <dsp:cNvSpPr/>
      </dsp:nvSpPr>
      <dsp:spPr>
        <a:xfrm>
          <a:off x="3942189" y="1916167"/>
          <a:ext cx="2387381" cy="1432429"/>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Hly-</a:t>
          </a:r>
          <a:r>
            <a:rPr lang="ru-RU" sz="1600" kern="1200"/>
            <a:t>плазмида (эритроциттерді лизистейтін –</a:t>
          </a:r>
          <a:br>
            <a:rPr lang="ru-RU" sz="1600" kern="1200"/>
          </a:br>
          <a:r>
            <a:rPr lang="ru-RU" sz="1600" kern="1200"/>
            <a:t>гемолиздік қасиет береді).</a:t>
          </a:r>
          <a:endParaRPr lang="en-US" sz="1600" kern="1200"/>
        </a:p>
      </dsp:txBody>
      <dsp:txXfrm>
        <a:off x="3942189" y="1916167"/>
        <a:ext cx="2387381" cy="1432429"/>
      </dsp:txXfrm>
    </dsp:sp>
    <dsp:sp modelId="{9BEFCBDC-F7B5-443C-A49F-CC44DFDDAEC9}">
      <dsp:nvSpPr>
        <dsp:cNvPr id="0" name=""/>
        <dsp:cNvSpPr/>
      </dsp:nvSpPr>
      <dsp:spPr>
        <a:xfrm>
          <a:off x="6568309" y="1916167"/>
          <a:ext cx="2387381" cy="1432429"/>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a:t>АЛА-плазмида (антилизоцимдік белсенділік</a:t>
          </a:r>
          <a:br>
            <a:rPr lang="ru-RU" sz="1600" kern="1200"/>
          </a:br>
          <a:r>
            <a:rPr lang="ru-RU" sz="1600" kern="1200"/>
            <a:t>факторы).</a:t>
          </a:r>
          <a:endParaRPr lang="en-US" sz="1600" kern="1200"/>
        </a:p>
      </dsp:txBody>
      <dsp:txXfrm>
        <a:off x="6568309" y="1916167"/>
        <a:ext cx="2387381" cy="143242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D887A8-2982-473D-A7E4-667E510840D4}" type="datetimeFigureOut">
              <a:rPr lang="ru-KZ" smtClean="0"/>
              <a:t>16.02.2026</a:t>
            </a:fld>
            <a:endParaRPr lang="ru-KZ"/>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K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K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030AB0-7792-4DDE-B591-81469F1881E4}" type="slidenum">
              <a:rPr lang="ru-KZ" smtClean="0"/>
              <a:t>‹#›</a:t>
            </a:fld>
            <a:endParaRPr lang="ru-KZ"/>
          </a:p>
        </p:txBody>
      </p:sp>
    </p:spTree>
    <p:extLst>
      <p:ext uri="{BB962C8B-B14F-4D97-AF65-F5344CB8AC3E}">
        <p14:creationId xmlns:p14="http://schemas.microsoft.com/office/powerpoint/2010/main" val="3021859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a:t>Образец заголовка</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93405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t>2/16/2026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988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t>2/16/2026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68378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t>2/16/2026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37385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ru-RU"/>
              <a:t>Образец заголовка</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t>2/16/2026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5296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ru-RU"/>
              <a:t>Образец заголовка</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a:t>Образец текста</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a:t>Образец текста</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smtClean="0"/>
              <a:t>2/16/2026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5518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smtClean="0"/>
              <a:t>2/16/2026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84425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87855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71518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07655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a:t>Образец заголовка</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8430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2895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20000" y="2505075"/>
            <a:ext cx="5025216"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a:t>Образец текста</a:t>
            </a:r>
          </a:p>
        </p:txBody>
      </p:sp>
      <p:sp>
        <p:nvSpPr>
          <p:cNvPr id="6" name="Content Placeholder 5"/>
          <p:cNvSpPr>
            <a:spLocks noGrp="1"/>
          </p:cNvSpPr>
          <p:nvPr>
            <p:ph sz="quarter" idx="4"/>
          </p:nvPr>
        </p:nvSpPr>
        <p:spPr>
          <a:xfrm>
            <a:off x="6319840" y="2505075"/>
            <a:ext cx="503554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5577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83219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2/16/2026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3790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t>2/16/2026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09945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t>2/16/2026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62610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8A87A34-81AB-432B-8DAE-1953F412C126}" type="datetimeFigureOut">
              <a:rPr lang="en-US" smtClean="0"/>
              <a:pPr/>
              <a:t>2/16/2026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8332473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Rectangle 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9DB67F9A-847E-4C9C-8BB4-26DD794696B1}"/>
              </a:ext>
            </a:extLst>
          </p:cNvPr>
          <p:cNvSpPr>
            <a:spLocks noGrp="1"/>
          </p:cNvSpPr>
          <p:nvPr>
            <p:ph type="ctrTitle"/>
          </p:nvPr>
        </p:nvSpPr>
        <p:spPr>
          <a:xfrm>
            <a:off x="5248656" y="1132116"/>
            <a:ext cx="6105143" cy="4593770"/>
          </a:xfrm>
        </p:spPr>
        <p:txBody>
          <a:bodyPr wrap="square" anchor="ctr">
            <a:normAutofit/>
          </a:bodyPr>
          <a:lstStyle/>
          <a:p>
            <a:pPr algn="l"/>
            <a:r>
              <a:rPr lang="kk-KZ" sz="5600">
                <a:solidFill>
                  <a:schemeClr val="tx1">
                    <a:lumMod val="85000"/>
                    <a:lumOff val="15000"/>
                  </a:schemeClr>
                </a:solidFill>
              </a:rPr>
              <a:t>Микроорганизмдер генетикасы</a:t>
            </a:r>
            <a:r>
              <a:rPr lang="en-US" sz="5600">
                <a:solidFill>
                  <a:schemeClr val="tx1">
                    <a:lumMod val="85000"/>
                    <a:lumOff val="15000"/>
                  </a:schemeClr>
                </a:solidFill>
              </a:rPr>
              <a:t>.</a:t>
            </a:r>
            <a:r>
              <a:rPr lang="ru-KZ" sz="5600">
                <a:solidFill>
                  <a:schemeClr val="tx1">
                    <a:lumMod val="85000"/>
                    <a:lumOff val="15000"/>
                  </a:schemeClr>
                </a:solidFill>
              </a:rPr>
              <a:t> мутация, рекомбинация, плазмидалар</a:t>
            </a:r>
            <a:endParaRPr lang="ru-RU" sz="5600">
              <a:solidFill>
                <a:schemeClr val="tx1">
                  <a:lumMod val="85000"/>
                  <a:lumOff val="15000"/>
                </a:schemeClr>
              </a:solidFill>
            </a:endParaRPr>
          </a:p>
        </p:txBody>
      </p:sp>
      <p:sp>
        <p:nvSpPr>
          <p:cNvPr id="5" name="Rectangle 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5344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38988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6130003-5222-4875-8738-1217755C7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9D08A33C-164D-FA64-E56D-D3104FDBBBD8}"/>
              </a:ext>
            </a:extLst>
          </p:cNvPr>
          <p:cNvSpPr>
            <a:spLocks noGrp="1"/>
          </p:cNvSpPr>
          <p:nvPr>
            <p:ph type="title"/>
          </p:nvPr>
        </p:nvSpPr>
        <p:spPr>
          <a:xfrm>
            <a:off x="838200" y="365125"/>
            <a:ext cx="10515600" cy="1325563"/>
          </a:xfrm>
        </p:spPr>
        <p:txBody>
          <a:bodyPr>
            <a:normAutofit/>
          </a:bodyPr>
          <a:lstStyle/>
          <a:p>
            <a:r>
              <a:rPr lang="ru-RU" b="1">
                <a:gradFill flip="none" rotWithShape="1">
                  <a:gsLst>
                    <a:gs pos="28000">
                      <a:srgbClr val="EDEDED"/>
                    </a:gs>
                    <a:gs pos="0">
                      <a:srgbClr val="BFBFBF"/>
                    </a:gs>
                    <a:gs pos="100000">
                      <a:srgbClr val="FFFFFF"/>
                    </a:gs>
                  </a:gsLst>
                  <a:lin ang="4800000" scaled="0"/>
                  <a:tileRect/>
                </a:gradFill>
                <a:latin typeface="Times New Roman" pitchFamily="18" charset="0"/>
                <a:cs typeface="Times New Roman" pitchFamily="18" charset="0"/>
              </a:rPr>
              <a:t>Бактерия плазмидалары</a:t>
            </a:r>
            <a:r>
              <a:rPr lang="ru-RU" i="1">
                <a:gradFill flip="none" rotWithShape="1">
                  <a:gsLst>
                    <a:gs pos="28000">
                      <a:srgbClr val="EDEDED"/>
                    </a:gs>
                    <a:gs pos="0">
                      <a:srgbClr val="BFBFBF"/>
                    </a:gs>
                    <a:gs pos="100000">
                      <a:srgbClr val="FFFFFF"/>
                    </a:gs>
                  </a:gsLst>
                  <a:lin ang="4800000" scaled="0"/>
                  <a:tileRect/>
                </a:gradFill>
                <a:latin typeface="Times New Roman" pitchFamily="18" charset="0"/>
                <a:cs typeface="Times New Roman" pitchFamily="18" charset="0"/>
              </a:rPr>
              <a:t>.</a:t>
            </a:r>
            <a:endParaRPr lang="ru-KZ">
              <a:gradFill flip="none" rotWithShape="1">
                <a:gsLst>
                  <a:gs pos="28000">
                    <a:srgbClr val="EDEDED"/>
                  </a:gs>
                  <a:gs pos="0">
                    <a:srgbClr val="BFBFBF"/>
                  </a:gs>
                  <a:gs pos="100000">
                    <a:srgbClr val="FFFFFF"/>
                  </a:gs>
                </a:gsLst>
                <a:lin ang="4800000" scaled="0"/>
                <a:tileRect/>
              </a:gradFill>
            </a:endParaRPr>
          </a:p>
        </p:txBody>
      </p:sp>
      <p:sp>
        <p:nvSpPr>
          <p:cNvPr id="1033" name="Rounded Rectangle 17">
            <a:extLst>
              <a:ext uri="{FF2B5EF4-FFF2-40B4-BE49-F238E27FC236}">
                <a16:creationId xmlns:a16="http://schemas.microsoft.com/office/drawing/2014/main" id="{3E388DCC-9257-412E-811D-30F74D4CB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948070"/>
            <a:ext cx="4773166" cy="3896140"/>
          </a:xfrm>
          <a:prstGeom prst="roundRect">
            <a:avLst>
              <a:gd name="adj" fmla="val 2028"/>
            </a:avLst>
          </a:prstGeom>
          <a:solidFill>
            <a:schemeClr val="bg1"/>
          </a:solidFill>
          <a:ln>
            <a:no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Хромосомные и плазмидные ДНК бактериальных клеток различаются по размерам и форме">
            <a:extLst>
              <a:ext uri="{FF2B5EF4-FFF2-40B4-BE49-F238E27FC236}">
                <a16:creationId xmlns:a16="http://schemas.microsoft.com/office/drawing/2014/main" id="{4D0B9F51-0107-EBB5-B186-4405BB946B5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31172" y="2325932"/>
            <a:ext cx="4187222" cy="3140416"/>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id="{644CB1A8-2B8F-8BBF-3F75-DC992874E70F}"/>
              </a:ext>
            </a:extLst>
          </p:cNvPr>
          <p:cNvSpPr>
            <a:spLocks noGrp="1"/>
          </p:cNvSpPr>
          <p:nvPr>
            <p:ph idx="1"/>
          </p:nvPr>
        </p:nvSpPr>
        <p:spPr>
          <a:xfrm>
            <a:off x="5904338" y="1690689"/>
            <a:ext cx="5982862" cy="4559386"/>
          </a:xfrm>
        </p:spPr>
        <p:txBody>
          <a:bodyPr>
            <a:normAutofit/>
          </a:bodyPr>
          <a:lstStyle/>
          <a:p>
            <a:pPr marL="0" indent="0">
              <a:buNone/>
            </a:pP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Плазмидалар</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екі</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тізбекті</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ДНҚ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молекулалары</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мөлшері</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10</a:t>
            </a:r>
            <a:r>
              <a:rPr lang="ru-RU" sz="1700" baseline="300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3</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- 10</a:t>
            </a:r>
            <a:r>
              <a:rPr lang="ru-RU" sz="1700" baseline="300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6</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н.т</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Олар</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бактерияларға</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аса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қажетті</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қызметтерді</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кодтамайды</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бактериялар</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қолайсыз</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жағдайларға</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ұшырағанда</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маңызды</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рөл</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атқарады</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a:t>
            </a:r>
            <a:b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br>
            <a:b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b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Фенотиптік</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өзгерістердің</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ішінде</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бактерия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жасушаларына</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плазмидалар</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арқылы</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жеткізілетін</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көріністердің</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ішінде</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келесілерін</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атап</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кетуге</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болады:</a:t>
            </a:r>
            <a:b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br>
            <a:b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b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антибиотиктерге</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тұрақтылық</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a:t>
            </a:r>
            <a:b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b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колицин</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түзу</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a:t>
            </a:r>
            <a:b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b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патогенділік</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факторының</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өнімі</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a:t>
            </a:r>
            <a:b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b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антибиотиктік</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заттардың</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синтезделуіне</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қабілеттілік</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a:t>
            </a:r>
            <a:b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b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күрделі</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органикалық</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заттарды</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ыдыратуы</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a:t>
            </a:r>
            <a:b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b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рестрикция мен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модификациялық</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ферменттерді</a:t>
            </a:r>
            <a:r>
              <a:rPr lang="ru-RU" sz="1700" dirty="0">
                <a:gradFill>
                  <a:gsLst>
                    <a:gs pos="34000">
                      <a:srgbClr val="EDEDED"/>
                    </a:gs>
                    <a:gs pos="0">
                      <a:srgbClr val="BFBFBF"/>
                    </a:gs>
                    <a:gs pos="100000">
                      <a:srgbClr val="FFFFFF"/>
                    </a:gs>
                  </a:gsLst>
                  <a:lin ang="4800000" scaled="0"/>
                </a:gradFill>
                <a:latin typeface="Times New Roman" pitchFamily="18" charset="0"/>
                <a:cs typeface="Times New Roman" pitchFamily="18" charset="0"/>
              </a:rPr>
              <a:t> </a:t>
            </a:r>
            <a:r>
              <a:rPr lang="ru-RU" sz="1700" dirty="0" err="1">
                <a:gradFill>
                  <a:gsLst>
                    <a:gs pos="34000">
                      <a:srgbClr val="EDEDED"/>
                    </a:gs>
                    <a:gs pos="0">
                      <a:srgbClr val="BFBFBF"/>
                    </a:gs>
                    <a:gs pos="100000">
                      <a:srgbClr val="FFFFFF"/>
                    </a:gs>
                  </a:gsLst>
                  <a:lin ang="4800000" scaled="0"/>
                </a:gradFill>
                <a:latin typeface="Times New Roman" pitchFamily="18" charset="0"/>
                <a:cs typeface="Times New Roman" pitchFamily="18" charset="0"/>
              </a:rPr>
              <a:t>түзуі</a:t>
            </a:r>
            <a:endParaRPr lang="ru-KZ" sz="1700" dirty="0">
              <a:gradFill>
                <a:gsLst>
                  <a:gs pos="34000">
                    <a:srgbClr val="EDEDED"/>
                  </a:gs>
                  <a:gs pos="0">
                    <a:srgbClr val="BFBFBF"/>
                  </a:gs>
                  <a:gs pos="100000">
                    <a:srgbClr val="FFFFFF"/>
                  </a:gs>
                </a:gsLst>
                <a:lin ang="4800000" scaled="0"/>
              </a:gradFill>
            </a:endParaRPr>
          </a:p>
        </p:txBody>
      </p:sp>
    </p:spTree>
    <p:extLst>
      <p:ext uri="{BB962C8B-B14F-4D97-AF65-F5344CB8AC3E}">
        <p14:creationId xmlns:p14="http://schemas.microsoft.com/office/powerpoint/2010/main" val="316327261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130003-5222-4875-8738-1217755C7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7">
            <a:extLst>
              <a:ext uri="{FF2B5EF4-FFF2-40B4-BE49-F238E27FC236}">
                <a16:creationId xmlns:a16="http://schemas.microsoft.com/office/drawing/2014/main" id="{3E388DCC-9257-412E-811D-30F74D4CB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948070"/>
            <a:ext cx="4773166" cy="3896140"/>
          </a:xfrm>
          <a:prstGeom prst="roundRect">
            <a:avLst>
              <a:gd name="adj" fmla="val 2028"/>
            </a:avLst>
          </a:prstGeom>
          <a:solidFill>
            <a:schemeClr val="bg1"/>
          </a:solidFill>
          <a:ln>
            <a:no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image.tutorvista.com/content/feed/u1713/bacterial%20DNA.png">
            <a:extLst>
              <a:ext uri="{FF2B5EF4-FFF2-40B4-BE49-F238E27FC236}">
                <a16:creationId xmlns:a16="http://schemas.microsoft.com/office/drawing/2014/main" id="{FC72C574-3D7C-5550-B571-F4459421F5FB}"/>
              </a:ext>
            </a:extLst>
          </p:cNvPr>
          <p:cNvPicPr>
            <a:picLocks noGrp="1" noChangeAspect="1" noChangeArrowheads="1"/>
          </p:cNvPicPr>
          <p:nvPr>
            <p:ph idx="1"/>
          </p:nvPr>
        </p:nvPicPr>
        <p:blipFill>
          <a:blip r:embed="rId3" cstate="print"/>
          <a:stretch>
            <a:fillRect/>
          </a:stretch>
        </p:blipFill>
        <p:spPr bwMode="auto">
          <a:xfrm>
            <a:off x="1280867" y="2268111"/>
            <a:ext cx="3887832" cy="3256059"/>
          </a:xfrm>
          <a:prstGeom prst="rect">
            <a:avLst/>
          </a:prstGeom>
          <a:noFill/>
        </p:spPr>
      </p:pic>
      <p:sp>
        <p:nvSpPr>
          <p:cNvPr id="3" name="TextBox 2">
            <a:extLst>
              <a:ext uri="{FF2B5EF4-FFF2-40B4-BE49-F238E27FC236}">
                <a16:creationId xmlns:a16="http://schemas.microsoft.com/office/drawing/2014/main" id="{DFD8B100-098A-51E4-DB78-91B5A21E4222}"/>
              </a:ext>
            </a:extLst>
          </p:cNvPr>
          <p:cNvSpPr txBox="1"/>
          <p:nvPr/>
        </p:nvSpPr>
        <p:spPr>
          <a:xfrm>
            <a:off x="6096000" y="1948069"/>
            <a:ext cx="5257799" cy="4228893"/>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2400" dirty="0" err="1">
                <a:gradFill>
                  <a:gsLst>
                    <a:gs pos="34000">
                      <a:srgbClr val="EDEDED"/>
                    </a:gs>
                    <a:gs pos="0">
                      <a:srgbClr val="BFBFBF"/>
                    </a:gs>
                    <a:gs pos="100000">
                      <a:srgbClr val="FFFFFF"/>
                    </a:gs>
                  </a:gsLst>
                  <a:lin ang="4800000" scaled="0"/>
                </a:gradFill>
              </a:rPr>
              <a:t>Плазмида</a:t>
            </a:r>
            <a:r>
              <a:rPr lang="en-US" sz="2400" dirty="0">
                <a:gradFill>
                  <a:gsLst>
                    <a:gs pos="34000">
                      <a:srgbClr val="EDEDED"/>
                    </a:gs>
                    <a:gs pos="0">
                      <a:srgbClr val="BFBFBF"/>
                    </a:gs>
                    <a:gs pos="100000">
                      <a:srgbClr val="FFFFFF"/>
                    </a:gs>
                  </a:gsLst>
                  <a:lin ang="4800000" scaled="0"/>
                </a:gradFill>
              </a:rPr>
              <a:t> - </a:t>
            </a:r>
            <a:r>
              <a:rPr lang="en-US" sz="2400" dirty="0" err="1">
                <a:gradFill>
                  <a:gsLst>
                    <a:gs pos="34000">
                      <a:srgbClr val="EDEDED"/>
                    </a:gs>
                    <a:gs pos="0">
                      <a:srgbClr val="BFBFBF"/>
                    </a:gs>
                    <a:gs pos="100000">
                      <a:srgbClr val="FFFFFF"/>
                    </a:gs>
                  </a:gsLst>
                  <a:lin ang="4800000" scaled="0"/>
                </a:gradFill>
              </a:rPr>
              <a:t>бұл</a:t>
            </a:r>
            <a:r>
              <a:rPr lang="en-US" sz="2400" dirty="0">
                <a:gradFill>
                  <a:gsLst>
                    <a:gs pos="34000">
                      <a:srgbClr val="EDEDED"/>
                    </a:gs>
                    <a:gs pos="0">
                      <a:srgbClr val="BFBFBF"/>
                    </a:gs>
                    <a:gs pos="100000">
                      <a:srgbClr val="FFFFFF"/>
                    </a:gs>
                  </a:gsLst>
                  <a:lin ang="4800000" scaled="0"/>
                </a:gradFill>
              </a:rPr>
              <a:t> </a:t>
            </a:r>
            <a:r>
              <a:rPr lang="en-US" sz="2400" dirty="0" err="1">
                <a:gradFill>
                  <a:gsLst>
                    <a:gs pos="34000">
                      <a:srgbClr val="EDEDED"/>
                    </a:gs>
                    <a:gs pos="0">
                      <a:srgbClr val="BFBFBF"/>
                    </a:gs>
                    <a:gs pos="100000">
                      <a:srgbClr val="FFFFFF"/>
                    </a:gs>
                  </a:gsLst>
                  <a:lin ang="4800000" scaled="0"/>
                </a:gradFill>
              </a:rPr>
              <a:t>бактериялардың</a:t>
            </a:r>
            <a:r>
              <a:rPr lang="en-US" sz="2400" dirty="0">
                <a:gradFill>
                  <a:gsLst>
                    <a:gs pos="34000">
                      <a:srgbClr val="EDEDED"/>
                    </a:gs>
                    <a:gs pos="0">
                      <a:srgbClr val="BFBFBF"/>
                    </a:gs>
                    <a:gs pos="100000">
                      <a:srgbClr val="FFFFFF"/>
                    </a:gs>
                  </a:gsLst>
                  <a:lin ang="4800000" scaled="0"/>
                </a:gradFill>
              </a:rPr>
              <a:t> </a:t>
            </a:r>
            <a:r>
              <a:rPr lang="en-US" sz="2400" dirty="0" err="1">
                <a:gradFill>
                  <a:gsLst>
                    <a:gs pos="34000">
                      <a:srgbClr val="EDEDED"/>
                    </a:gs>
                    <a:gs pos="0">
                      <a:srgbClr val="BFBFBF"/>
                    </a:gs>
                    <a:gs pos="100000">
                      <a:srgbClr val="FFFFFF"/>
                    </a:gs>
                  </a:gsLst>
                  <a:lin ang="4800000" scaled="0"/>
                </a:gradFill>
              </a:rPr>
              <a:t>хромосомалық</a:t>
            </a:r>
            <a:r>
              <a:rPr lang="en-US" sz="2400" dirty="0">
                <a:gradFill>
                  <a:gsLst>
                    <a:gs pos="34000">
                      <a:srgbClr val="EDEDED"/>
                    </a:gs>
                    <a:gs pos="0">
                      <a:srgbClr val="BFBFBF"/>
                    </a:gs>
                    <a:gs pos="100000">
                      <a:srgbClr val="FFFFFF"/>
                    </a:gs>
                  </a:gsLst>
                  <a:lin ang="4800000" scaled="0"/>
                </a:gradFill>
              </a:rPr>
              <a:t> ДНҚ-</a:t>
            </a:r>
            <a:r>
              <a:rPr lang="en-US" sz="2400" dirty="0" err="1">
                <a:gradFill>
                  <a:gsLst>
                    <a:gs pos="34000">
                      <a:srgbClr val="EDEDED"/>
                    </a:gs>
                    <a:gs pos="0">
                      <a:srgbClr val="BFBFBF"/>
                    </a:gs>
                    <a:gs pos="100000">
                      <a:srgbClr val="FFFFFF"/>
                    </a:gs>
                  </a:gsLst>
                  <a:lin ang="4800000" scaled="0"/>
                </a:gradFill>
              </a:rPr>
              <a:t>дан</a:t>
            </a:r>
            <a:r>
              <a:rPr lang="en-US" sz="2400" dirty="0">
                <a:gradFill>
                  <a:gsLst>
                    <a:gs pos="34000">
                      <a:srgbClr val="EDEDED"/>
                    </a:gs>
                    <a:gs pos="0">
                      <a:srgbClr val="BFBFBF"/>
                    </a:gs>
                    <a:gs pos="100000">
                      <a:srgbClr val="FFFFFF"/>
                    </a:gs>
                  </a:gsLst>
                  <a:lin ang="4800000" scaled="0"/>
                </a:gradFill>
              </a:rPr>
              <a:t> </a:t>
            </a:r>
            <a:r>
              <a:rPr lang="en-US" sz="2400" dirty="0" err="1">
                <a:gradFill>
                  <a:gsLst>
                    <a:gs pos="34000">
                      <a:srgbClr val="EDEDED"/>
                    </a:gs>
                    <a:gs pos="0">
                      <a:srgbClr val="BFBFBF"/>
                    </a:gs>
                    <a:gs pos="100000">
                      <a:srgbClr val="FFFFFF"/>
                    </a:gs>
                  </a:gsLst>
                  <a:lin ang="4800000" scaled="0"/>
                </a:gradFill>
              </a:rPr>
              <a:t>тыс</a:t>
            </a:r>
            <a:r>
              <a:rPr lang="en-US" sz="2400" dirty="0">
                <a:gradFill>
                  <a:gsLst>
                    <a:gs pos="34000">
                      <a:srgbClr val="EDEDED"/>
                    </a:gs>
                    <a:gs pos="0">
                      <a:srgbClr val="BFBFBF"/>
                    </a:gs>
                    <a:gs pos="100000">
                      <a:srgbClr val="FFFFFF"/>
                    </a:gs>
                  </a:gsLst>
                  <a:lin ang="4800000" scaled="0"/>
                </a:gradFill>
              </a:rPr>
              <a:t>. </a:t>
            </a:r>
            <a:r>
              <a:rPr lang="en-US" sz="2400" dirty="0" err="1">
                <a:gradFill>
                  <a:gsLst>
                    <a:gs pos="34000">
                      <a:srgbClr val="EDEDED"/>
                    </a:gs>
                    <a:gs pos="0">
                      <a:srgbClr val="BFBFBF"/>
                    </a:gs>
                    <a:gs pos="100000">
                      <a:srgbClr val="FFFFFF"/>
                    </a:gs>
                  </a:gsLst>
                  <a:lin ang="4800000" scaled="0"/>
                </a:gradFill>
              </a:rPr>
              <a:t>Плазмидалардың</a:t>
            </a:r>
            <a:r>
              <a:rPr lang="en-US" sz="2400" dirty="0">
                <a:gradFill>
                  <a:gsLst>
                    <a:gs pos="34000">
                      <a:srgbClr val="EDEDED"/>
                    </a:gs>
                    <a:gs pos="0">
                      <a:srgbClr val="BFBFBF"/>
                    </a:gs>
                    <a:gs pos="100000">
                      <a:srgbClr val="FFFFFF"/>
                    </a:gs>
                  </a:gsLst>
                  <a:lin ang="4800000" scaled="0"/>
                </a:gradFill>
              </a:rPr>
              <a:t> </a:t>
            </a:r>
            <a:r>
              <a:rPr lang="en-US" sz="2400" dirty="0" err="1">
                <a:gradFill>
                  <a:gsLst>
                    <a:gs pos="34000">
                      <a:srgbClr val="EDEDED"/>
                    </a:gs>
                    <a:gs pos="0">
                      <a:srgbClr val="BFBFBF"/>
                    </a:gs>
                    <a:gs pos="100000">
                      <a:srgbClr val="FFFFFF"/>
                    </a:gs>
                  </a:gsLst>
                  <a:lin ang="4800000" scaled="0"/>
                </a:gradFill>
              </a:rPr>
              <a:t>ерекше</a:t>
            </a:r>
            <a:r>
              <a:rPr lang="en-US" sz="2400" dirty="0">
                <a:gradFill>
                  <a:gsLst>
                    <a:gs pos="34000">
                      <a:srgbClr val="EDEDED"/>
                    </a:gs>
                    <a:gs pos="0">
                      <a:srgbClr val="BFBFBF"/>
                    </a:gs>
                    <a:gs pos="100000">
                      <a:srgbClr val="FFFFFF"/>
                    </a:gs>
                  </a:gsLst>
                  <a:lin ang="4800000" scaled="0"/>
                </a:gradFill>
              </a:rPr>
              <a:t> </a:t>
            </a:r>
            <a:r>
              <a:rPr lang="en-US" sz="2400" dirty="0" err="1">
                <a:gradFill>
                  <a:gsLst>
                    <a:gs pos="34000">
                      <a:srgbClr val="EDEDED"/>
                    </a:gs>
                    <a:gs pos="0">
                      <a:srgbClr val="BFBFBF"/>
                    </a:gs>
                    <a:gs pos="100000">
                      <a:srgbClr val="FFFFFF"/>
                    </a:gs>
                  </a:gsLst>
                  <a:lin ang="4800000" scaled="0"/>
                </a:gradFill>
              </a:rPr>
              <a:t>белгілері</a:t>
            </a:r>
            <a:r>
              <a:rPr lang="en-US" sz="2400" dirty="0">
                <a:gradFill>
                  <a:gsLst>
                    <a:gs pos="34000">
                      <a:srgbClr val="EDEDED"/>
                    </a:gs>
                    <a:gs pos="0">
                      <a:srgbClr val="BFBFBF"/>
                    </a:gs>
                    <a:gs pos="100000">
                      <a:srgbClr val="FFFFFF"/>
                    </a:gs>
                  </a:gsLst>
                  <a:lin ang="4800000" scaled="0"/>
                </a:gradFill>
              </a:rPr>
              <a:t>:  </a:t>
            </a:r>
            <a:r>
              <a:rPr lang="en-US" sz="2400" dirty="0" err="1">
                <a:gradFill>
                  <a:gsLst>
                    <a:gs pos="34000">
                      <a:srgbClr val="EDEDED"/>
                    </a:gs>
                    <a:gs pos="0">
                      <a:srgbClr val="BFBFBF"/>
                    </a:gs>
                    <a:gs pos="100000">
                      <a:srgbClr val="FFFFFF"/>
                    </a:gs>
                  </a:gsLst>
                  <a:lin ang="4800000" scaled="0"/>
                </a:gradFill>
              </a:rPr>
              <a:t>Әдетте</a:t>
            </a:r>
            <a:r>
              <a:rPr lang="en-US" sz="2400" dirty="0">
                <a:gradFill>
                  <a:gsLst>
                    <a:gs pos="34000">
                      <a:srgbClr val="EDEDED"/>
                    </a:gs>
                    <a:gs pos="0">
                      <a:srgbClr val="BFBFBF"/>
                    </a:gs>
                    <a:gs pos="100000">
                      <a:srgbClr val="FFFFFF"/>
                    </a:gs>
                  </a:gsLst>
                  <a:lin ang="4800000" scaled="0"/>
                </a:gradFill>
              </a:rPr>
              <a:t> </a:t>
            </a:r>
            <a:r>
              <a:rPr lang="en-US" sz="2400" dirty="0" err="1">
                <a:gradFill>
                  <a:gsLst>
                    <a:gs pos="34000">
                      <a:srgbClr val="EDEDED"/>
                    </a:gs>
                    <a:gs pos="0">
                      <a:srgbClr val="BFBFBF"/>
                    </a:gs>
                    <a:gs pos="100000">
                      <a:srgbClr val="FFFFFF"/>
                    </a:gs>
                  </a:gsLst>
                  <a:lin ang="4800000" scaled="0"/>
                </a:gradFill>
              </a:rPr>
              <a:t>сақиналы</a:t>
            </a:r>
            <a:r>
              <a:rPr lang="en-US" sz="2400" dirty="0">
                <a:gradFill>
                  <a:gsLst>
                    <a:gs pos="34000">
                      <a:srgbClr val="EDEDED"/>
                    </a:gs>
                    <a:gs pos="0">
                      <a:srgbClr val="BFBFBF"/>
                    </a:gs>
                    <a:gs pos="100000">
                      <a:srgbClr val="FFFFFF"/>
                    </a:gs>
                  </a:gsLst>
                  <a:lin ang="4800000" scaled="0"/>
                </a:gradFill>
              </a:rPr>
              <a:t> </a:t>
            </a:r>
            <a:r>
              <a:rPr lang="en-US" sz="2400" dirty="0" err="1">
                <a:gradFill>
                  <a:gsLst>
                    <a:gs pos="34000">
                      <a:srgbClr val="EDEDED"/>
                    </a:gs>
                    <a:gs pos="0">
                      <a:srgbClr val="BFBFBF"/>
                    </a:gs>
                    <a:gs pos="100000">
                      <a:srgbClr val="FFFFFF"/>
                    </a:gs>
                  </a:gsLst>
                  <a:lin ang="4800000" scaled="0"/>
                </a:gradFill>
              </a:rPr>
              <a:t>қос</a:t>
            </a:r>
            <a:r>
              <a:rPr lang="en-US" sz="2400" dirty="0">
                <a:gradFill>
                  <a:gsLst>
                    <a:gs pos="34000">
                      <a:srgbClr val="EDEDED"/>
                    </a:gs>
                    <a:gs pos="0">
                      <a:srgbClr val="BFBFBF"/>
                    </a:gs>
                    <a:gs pos="100000">
                      <a:srgbClr val="FFFFFF"/>
                    </a:gs>
                  </a:gsLst>
                  <a:lin ang="4800000" scaled="0"/>
                </a:gradFill>
              </a:rPr>
              <a:t> </a:t>
            </a:r>
            <a:r>
              <a:rPr lang="en-US" sz="2400" dirty="0" err="1">
                <a:gradFill>
                  <a:gsLst>
                    <a:gs pos="34000">
                      <a:srgbClr val="EDEDED"/>
                    </a:gs>
                    <a:gs pos="0">
                      <a:srgbClr val="BFBFBF"/>
                    </a:gs>
                    <a:gs pos="100000">
                      <a:srgbClr val="FFFFFF"/>
                    </a:gs>
                  </a:gsLst>
                  <a:lin ang="4800000" scaled="0"/>
                </a:gradFill>
              </a:rPr>
              <a:t>тізбекті</a:t>
            </a:r>
            <a:r>
              <a:rPr lang="en-US" sz="2400" dirty="0">
                <a:gradFill>
                  <a:gsLst>
                    <a:gs pos="34000">
                      <a:srgbClr val="EDEDED"/>
                    </a:gs>
                    <a:gs pos="0">
                      <a:srgbClr val="BFBFBF"/>
                    </a:gs>
                    <a:gs pos="100000">
                      <a:srgbClr val="FFFFFF"/>
                    </a:gs>
                  </a:gsLst>
                  <a:lin ang="4800000" scaled="0"/>
                </a:gradFill>
              </a:rPr>
              <a:t> </a:t>
            </a:r>
            <a:r>
              <a:rPr lang="en-US" sz="2400" dirty="0" err="1">
                <a:gradFill>
                  <a:gsLst>
                    <a:gs pos="34000">
                      <a:srgbClr val="EDEDED"/>
                    </a:gs>
                    <a:gs pos="0">
                      <a:srgbClr val="BFBFBF"/>
                    </a:gs>
                    <a:gs pos="100000">
                      <a:srgbClr val="FFFFFF"/>
                    </a:gs>
                  </a:gsLst>
                  <a:lin ang="4800000" scaled="0"/>
                </a:gradFill>
              </a:rPr>
              <a:t>пішін</a:t>
            </a:r>
            <a:r>
              <a:rPr lang="en-US" sz="2400" dirty="0">
                <a:gradFill>
                  <a:gsLst>
                    <a:gs pos="34000">
                      <a:srgbClr val="EDEDED"/>
                    </a:gs>
                    <a:gs pos="0">
                      <a:srgbClr val="BFBFBF"/>
                    </a:gs>
                    <a:gs pos="100000">
                      <a:srgbClr val="FFFFFF"/>
                    </a:gs>
                  </a:gsLst>
                  <a:lin ang="4800000" scaled="0"/>
                </a:gradFill>
              </a:rPr>
              <a:t> (</a:t>
            </a:r>
            <a:r>
              <a:rPr lang="en-US" sz="2400" dirty="0" err="1">
                <a:gradFill>
                  <a:gsLst>
                    <a:gs pos="34000">
                      <a:srgbClr val="EDEDED"/>
                    </a:gs>
                    <a:gs pos="0">
                      <a:srgbClr val="BFBFBF"/>
                    </a:gs>
                    <a:gs pos="100000">
                      <a:srgbClr val="FFFFFF"/>
                    </a:gs>
                  </a:gsLst>
                  <a:lin ang="4800000" scaled="0"/>
                </a:gradFill>
              </a:rPr>
              <a:t>сирек</a:t>
            </a:r>
            <a:r>
              <a:rPr lang="en-US" sz="2400" dirty="0">
                <a:gradFill>
                  <a:gsLst>
                    <a:gs pos="34000">
                      <a:srgbClr val="EDEDED"/>
                    </a:gs>
                    <a:gs pos="0">
                      <a:srgbClr val="BFBFBF"/>
                    </a:gs>
                    <a:gs pos="100000">
                      <a:srgbClr val="FFFFFF"/>
                    </a:gs>
                  </a:gsLst>
                  <a:lin ang="4800000" scaled="0"/>
                </a:gradFill>
              </a:rPr>
              <a:t> </a:t>
            </a:r>
            <a:r>
              <a:rPr lang="en-US" sz="2400" dirty="0" err="1">
                <a:gradFill>
                  <a:gsLst>
                    <a:gs pos="34000">
                      <a:srgbClr val="EDEDED"/>
                    </a:gs>
                    <a:gs pos="0">
                      <a:srgbClr val="BFBFBF"/>
                    </a:gs>
                    <a:gs pos="100000">
                      <a:srgbClr val="FFFFFF"/>
                    </a:gs>
                  </a:gsLst>
                  <a:lin ang="4800000" scaled="0"/>
                </a:gradFill>
              </a:rPr>
              <a:t>сызықты</a:t>
            </a:r>
            <a:r>
              <a:rPr lang="en-US" sz="2400" dirty="0">
                <a:gradFill>
                  <a:gsLst>
                    <a:gs pos="34000">
                      <a:srgbClr val="EDEDED"/>
                    </a:gs>
                    <a:gs pos="0">
                      <a:srgbClr val="BFBFBF"/>
                    </a:gs>
                    <a:gs pos="100000">
                      <a:srgbClr val="FFFFFF"/>
                    </a:gs>
                  </a:gsLst>
                  <a:lin ang="4800000" scaled="0"/>
                </a:gradFill>
              </a:rPr>
              <a:t> </a:t>
            </a:r>
            <a:r>
              <a:rPr lang="en-US" sz="2400" dirty="0" err="1">
                <a:gradFill>
                  <a:gsLst>
                    <a:gs pos="34000">
                      <a:srgbClr val="EDEDED"/>
                    </a:gs>
                    <a:gs pos="0">
                      <a:srgbClr val="BFBFBF"/>
                    </a:gs>
                    <a:gs pos="100000">
                      <a:srgbClr val="FFFFFF"/>
                    </a:gs>
                  </a:gsLst>
                  <a:lin ang="4800000" scaled="0"/>
                </a:gradFill>
              </a:rPr>
              <a:t>плазмидалар</a:t>
            </a:r>
            <a:r>
              <a:rPr lang="en-US" sz="2400" dirty="0">
                <a:gradFill>
                  <a:gsLst>
                    <a:gs pos="34000">
                      <a:srgbClr val="EDEDED"/>
                    </a:gs>
                    <a:gs pos="0">
                      <a:srgbClr val="BFBFBF"/>
                    </a:gs>
                    <a:gs pos="100000">
                      <a:srgbClr val="FFFFFF"/>
                    </a:gs>
                  </a:gsLst>
                  <a:lin ang="4800000" scaled="0"/>
                </a:gradFill>
              </a:rPr>
              <a:t>, </a:t>
            </a:r>
            <a:r>
              <a:rPr lang="en-US" sz="2400" dirty="0" err="1">
                <a:gradFill>
                  <a:gsLst>
                    <a:gs pos="34000">
                      <a:srgbClr val="EDEDED"/>
                    </a:gs>
                    <a:gs pos="0">
                      <a:srgbClr val="BFBFBF"/>
                    </a:gs>
                    <a:gs pos="100000">
                      <a:srgbClr val="FFFFFF"/>
                    </a:gs>
                  </a:gsLst>
                  <a:lin ang="4800000" scaled="0"/>
                </a:gradFill>
              </a:rPr>
              <a:t>тіпті</a:t>
            </a:r>
            <a:r>
              <a:rPr lang="en-US" sz="2400" dirty="0">
                <a:gradFill>
                  <a:gsLst>
                    <a:gs pos="34000">
                      <a:srgbClr val="EDEDED"/>
                    </a:gs>
                    <a:gs pos="0">
                      <a:srgbClr val="BFBFBF"/>
                    </a:gs>
                    <a:gs pos="100000">
                      <a:srgbClr val="FFFFFF"/>
                    </a:gs>
                  </a:gsLst>
                  <a:lin ang="4800000" scaled="0"/>
                </a:gradFill>
              </a:rPr>
              <a:t> </a:t>
            </a:r>
            <a:r>
              <a:rPr lang="en-US" sz="2400" dirty="0" err="1">
                <a:gradFill>
                  <a:gsLst>
                    <a:gs pos="34000">
                      <a:srgbClr val="EDEDED"/>
                    </a:gs>
                    <a:gs pos="0">
                      <a:srgbClr val="BFBFBF"/>
                    </a:gs>
                    <a:gs pos="100000">
                      <a:srgbClr val="FFFFFF"/>
                    </a:gs>
                  </a:gsLst>
                  <a:lin ang="4800000" scaled="0"/>
                </a:gradFill>
              </a:rPr>
              <a:t>сирек</a:t>
            </a:r>
            <a:r>
              <a:rPr lang="en-US" sz="2400" dirty="0">
                <a:gradFill>
                  <a:gsLst>
                    <a:gs pos="34000">
                      <a:srgbClr val="EDEDED"/>
                    </a:gs>
                    <a:gs pos="0">
                      <a:srgbClr val="BFBFBF"/>
                    </a:gs>
                    <a:gs pos="100000">
                      <a:srgbClr val="FFFFFF"/>
                    </a:gs>
                  </a:gsLst>
                  <a:lin ang="4800000" scaled="0"/>
                </a:gradFill>
              </a:rPr>
              <a:t> </a:t>
            </a:r>
            <a:r>
              <a:rPr lang="en-US" sz="2400" dirty="0" err="1">
                <a:gradFill>
                  <a:gsLst>
                    <a:gs pos="34000">
                      <a:srgbClr val="EDEDED"/>
                    </a:gs>
                    <a:gs pos="0">
                      <a:srgbClr val="BFBFBF"/>
                    </a:gs>
                    <a:gs pos="100000">
                      <a:srgbClr val="FFFFFF"/>
                    </a:gs>
                  </a:gsLst>
                  <a:lin ang="4800000" scaled="0"/>
                </a:gradFill>
              </a:rPr>
              <a:t>және</a:t>
            </a:r>
            <a:r>
              <a:rPr lang="en-US" sz="2400" dirty="0">
                <a:gradFill>
                  <a:gsLst>
                    <a:gs pos="34000">
                      <a:srgbClr val="EDEDED"/>
                    </a:gs>
                    <a:gs pos="0">
                      <a:srgbClr val="BFBFBF"/>
                    </a:gs>
                    <a:gs pos="100000">
                      <a:srgbClr val="FFFFFF"/>
                    </a:gs>
                  </a:gsLst>
                  <a:lin ang="4800000" scaled="0"/>
                </a:gradFill>
              </a:rPr>
              <a:t> </a:t>
            </a:r>
            <a:r>
              <a:rPr lang="en-US" sz="2400" dirty="0" err="1">
                <a:gradFill>
                  <a:gsLst>
                    <a:gs pos="34000">
                      <a:srgbClr val="EDEDED"/>
                    </a:gs>
                    <a:gs pos="0">
                      <a:srgbClr val="BFBFBF"/>
                    </a:gs>
                    <a:gs pos="100000">
                      <a:srgbClr val="FFFFFF"/>
                    </a:gs>
                  </a:gsLst>
                  <a:lin ang="4800000" scaled="0"/>
                </a:gradFill>
              </a:rPr>
              <a:t>әдетте</a:t>
            </a:r>
            <a:r>
              <a:rPr lang="en-US" sz="2400" dirty="0">
                <a:gradFill>
                  <a:gsLst>
                    <a:gs pos="34000">
                      <a:srgbClr val="EDEDED"/>
                    </a:gs>
                    <a:gs pos="0">
                      <a:srgbClr val="BFBFBF"/>
                    </a:gs>
                    <a:gs pos="100000">
                      <a:srgbClr val="FFFFFF"/>
                    </a:gs>
                  </a:gsLst>
                  <a:lin ang="4800000" scaled="0"/>
                </a:gradFill>
              </a:rPr>
              <a:t> </a:t>
            </a:r>
            <a:r>
              <a:rPr lang="en-US" sz="2400" dirty="0" err="1">
                <a:gradFill>
                  <a:gsLst>
                    <a:gs pos="34000">
                      <a:srgbClr val="EDEDED"/>
                    </a:gs>
                    <a:gs pos="0">
                      <a:srgbClr val="BFBFBF"/>
                    </a:gs>
                    <a:gs pos="100000">
                      <a:srgbClr val="FFFFFF"/>
                    </a:gs>
                  </a:gsLst>
                  <a:lin ang="4800000" scaled="0"/>
                </a:gradFill>
              </a:rPr>
              <a:t>уақытша</a:t>
            </a:r>
            <a:r>
              <a:rPr lang="en-US" sz="2400" dirty="0">
                <a:gradFill>
                  <a:gsLst>
                    <a:gs pos="34000">
                      <a:srgbClr val="EDEDED"/>
                    </a:gs>
                    <a:gs pos="0">
                      <a:srgbClr val="BFBFBF"/>
                    </a:gs>
                    <a:gs pos="100000">
                      <a:srgbClr val="FFFFFF"/>
                    </a:gs>
                  </a:gsLst>
                  <a:lin ang="4800000" scaled="0"/>
                </a:gradFill>
              </a:rPr>
              <a:t> </a:t>
            </a:r>
            <a:r>
              <a:rPr lang="en-US" sz="2400" dirty="0" err="1">
                <a:gradFill>
                  <a:gsLst>
                    <a:gs pos="34000">
                      <a:srgbClr val="EDEDED"/>
                    </a:gs>
                    <a:gs pos="0">
                      <a:srgbClr val="BFBFBF"/>
                    </a:gs>
                    <a:gs pos="100000">
                      <a:srgbClr val="FFFFFF"/>
                    </a:gs>
                  </a:gsLst>
                  <a:lin ang="4800000" scaled="0"/>
                </a:gradFill>
              </a:rPr>
              <a:t>бір</a:t>
            </a:r>
            <a:r>
              <a:rPr lang="en-US" sz="2400" dirty="0">
                <a:gradFill>
                  <a:gsLst>
                    <a:gs pos="34000">
                      <a:srgbClr val="EDEDED"/>
                    </a:gs>
                    <a:gs pos="0">
                      <a:srgbClr val="BFBFBF"/>
                    </a:gs>
                    <a:gs pos="100000">
                      <a:srgbClr val="FFFFFF"/>
                    </a:gs>
                  </a:gsLst>
                  <a:lin ang="4800000" scaled="0"/>
                </a:gradFill>
              </a:rPr>
              <a:t> </a:t>
            </a:r>
            <a:r>
              <a:rPr lang="en-US" sz="2400" dirty="0" err="1">
                <a:gradFill>
                  <a:gsLst>
                    <a:gs pos="34000">
                      <a:srgbClr val="EDEDED"/>
                    </a:gs>
                    <a:gs pos="0">
                      <a:srgbClr val="BFBFBF"/>
                    </a:gs>
                    <a:gs pos="100000">
                      <a:srgbClr val="FFFFFF"/>
                    </a:gs>
                  </a:gsLst>
                  <a:lin ang="4800000" scaled="0"/>
                </a:gradFill>
              </a:rPr>
              <a:t>тізбекті</a:t>
            </a:r>
            <a:r>
              <a:rPr lang="en-US" sz="2400" dirty="0">
                <a:gradFill>
                  <a:gsLst>
                    <a:gs pos="34000">
                      <a:srgbClr val="EDEDED"/>
                    </a:gs>
                    <a:gs pos="0">
                      <a:srgbClr val="BFBFBF"/>
                    </a:gs>
                    <a:gs pos="100000">
                      <a:srgbClr val="FFFFFF"/>
                    </a:gs>
                  </a:gsLst>
                  <a:lin ang="4800000" scaled="0"/>
                </a:gradFill>
              </a:rPr>
              <a:t> (</a:t>
            </a:r>
            <a:r>
              <a:rPr lang="en-US" sz="2400" dirty="0" err="1">
                <a:gradFill>
                  <a:gsLst>
                    <a:gs pos="34000">
                      <a:srgbClr val="EDEDED"/>
                    </a:gs>
                    <a:gs pos="0">
                      <a:srgbClr val="BFBFBF"/>
                    </a:gs>
                    <a:gs pos="100000">
                      <a:srgbClr val="FFFFFF"/>
                    </a:gs>
                  </a:gsLst>
                  <a:lin ang="4800000" scaled="0"/>
                </a:gradFill>
              </a:rPr>
              <a:t>аборттық</a:t>
            </a:r>
            <a:r>
              <a:rPr lang="en-US" sz="2400" dirty="0">
                <a:gradFill>
                  <a:gsLst>
                    <a:gs pos="34000">
                      <a:srgbClr val="EDEDED"/>
                    </a:gs>
                    <a:gs pos="0">
                      <a:srgbClr val="BFBFBF"/>
                    </a:gs>
                    <a:gs pos="100000">
                      <a:srgbClr val="FFFFFF"/>
                    </a:gs>
                  </a:gsLst>
                  <a:lin ang="4800000" scaled="0"/>
                </a:gradFill>
              </a:rPr>
              <a:t> </a:t>
            </a:r>
            <a:r>
              <a:rPr lang="en-US" sz="2400" dirty="0" err="1">
                <a:gradFill>
                  <a:gsLst>
                    <a:gs pos="34000">
                      <a:srgbClr val="EDEDED"/>
                    </a:gs>
                    <a:gs pos="0">
                      <a:srgbClr val="BFBFBF"/>
                    </a:gs>
                    <a:gs pos="100000">
                      <a:srgbClr val="FFFFFF"/>
                    </a:gs>
                  </a:gsLst>
                  <a:lin ang="4800000" scaled="0"/>
                </a:gradFill>
              </a:rPr>
              <a:t>репликация</a:t>
            </a:r>
            <a:r>
              <a:rPr lang="en-US" sz="2400" dirty="0">
                <a:gradFill>
                  <a:gsLst>
                    <a:gs pos="34000">
                      <a:srgbClr val="EDEDED"/>
                    </a:gs>
                    <a:gs pos="0">
                      <a:srgbClr val="BFBFBF"/>
                    </a:gs>
                    <a:gs pos="100000">
                      <a:srgbClr val="FFFFFF"/>
                    </a:gs>
                  </a:gsLst>
                  <a:lin ang="4800000" scaled="0"/>
                </a:gradFill>
              </a:rPr>
              <a:t> </a:t>
            </a:r>
            <a:r>
              <a:rPr lang="en-US" sz="2400" dirty="0" err="1">
                <a:gradFill>
                  <a:gsLst>
                    <a:gs pos="34000">
                      <a:srgbClr val="EDEDED"/>
                    </a:gs>
                    <a:gs pos="0">
                      <a:srgbClr val="BFBFBF"/>
                    </a:gs>
                    <a:gs pos="100000">
                      <a:srgbClr val="FFFFFF"/>
                    </a:gs>
                  </a:gsLst>
                  <a:lin ang="4800000" scaled="0"/>
                </a:gradFill>
              </a:rPr>
              <a:t>өнімдері</a:t>
            </a:r>
            <a:r>
              <a:rPr lang="en-US" sz="2400" dirty="0">
                <a:gradFill>
                  <a:gsLst>
                    <a:gs pos="34000">
                      <a:srgbClr val="EDEDED"/>
                    </a:gs>
                    <a:gs pos="0">
                      <a:srgbClr val="BFBFBF"/>
                    </a:gs>
                    <a:gs pos="100000">
                      <a:srgbClr val="FFFFFF"/>
                    </a:gs>
                  </a:gsLst>
                  <a:lin ang="4800000" scaled="0"/>
                </a:gradFill>
              </a:rPr>
              <a:t>),</a:t>
            </a:r>
          </a:p>
          <a:p>
            <a:pPr indent="-228600" defTabSz="914400">
              <a:lnSpc>
                <a:spcPct val="90000"/>
              </a:lnSpc>
              <a:spcAft>
                <a:spcPts val="600"/>
              </a:spcAft>
              <a:buFont typeface="Arial" panose="020B0604020202020204" pitchFamily="34" charset="0"/>
              <a:buChar char="•"/>
            </a:pPr>
            <a:r>
              <a:rPr lang="en-US" sz="2400" dirty="0" err="1">
                <a:gradFill>
                  <a:gsLst>
                    <a:gs pos="34000">
                      <a:srgbClr val="EDEDED"/>
                    </a:gs>
                    <a:gs pos="0">
                      <a:srgbClr val="BFBFBF"/>
                    </a:gs>
                    <a:gs pos="100000">
                      <a:srgbClr val="FFFFFF"/>
                    </a:gs>
                  </a:gsLst>
                  <a:lin ang="4800000" scaled="0"/>
                </a:gradFill>
              </a:rPr>
              <a:t>Плазмидтердің</a:t>
            </a:r>
            <a:r>
              <a:rPr lang="en-US" sz="2400" dirty="0">
                <a:gradFill>
                  <a:gsLst>
                    <a:gs pos="34000">
                      <a:srgbClr val="EDEDED"/>
                    </a:gs>
                    <a:gs pos="0">
                      <a:srgbClr val="BFBFBF"/>
                    </a:gs>
                    <a:gs pos="100000">
                      <a:srgbClr val="FFFFFF"/>
                    </a:gs>
                  </a:gsLst>
                  <a:lin ang="4800000" scaled="0"/>
                </a:gradFill>
              </a:rPr>
              <a:t> </a:t>
            </a:r>
            <a:r>
              <a:rPr lang="en-US" sz="2400" dirty="0" err="1">
                <a:gradFill>
                  <a:gsLst>
                    <a:gs pos="34000">
                      <a:srgbClr val="EDEDED"/>
                    </a:gs>
                    <a:gs pos="0">
                      <a:srgbClr val="BFBFBF"/>
                    </a:gs>
                    <a:gs pos="100000">
                      <a:srgbClr val="FFFFFF"/>
                    </a:gs>
                  </a:gsLst>
                  <a:lin ang="4800000" scaled="0"/>
                </a:gradFill>
              </a:rPr>
              <a:t>өлшемдері</a:t>
            </a:r>
            <a:r>
              <a:rPr lang="en-US" sz="2400" dirty="0">
                <a:gradFill>
                  <a:gsLst>
                    <a:gs pos="34000">
                      <a:srgbClr val="EDEDED"/>
                    </a:gs>
                    <a:gs pos="0">
                      <a:srgbClr val="BFBFBF"/>
                    </a:gs>
                    <a:gs pos="100000">
                      <a:srgbClr val="FFFFFF"/>
                    </a:gs>
                  </a:gsLst>
                  <a:lin ang="4800000" scaled="0"/>
                </a:gradFill>
              </a:rPr>
              <a:t> </a:t>
            </a:r>
            <a:r>
              <a:rPr lang="en-US" sz="2400" dirty="0" err="1">
                <a:gradFill>
                  <a:gsLst>
                    <a:gs pos="34000">
                      <a:srgbClr val="EDEDED"/>
                    </a:gs>
                    <a:gs pos="0">
                      <a:srgbClr val="BFBFBF"/>
                    </a:gs>
                    <a:gs pos="100000">
                      <a:srgbClr val="FFFFFF"/>
                    </a:gs>
                  </a:gsLst>
                  <a:lin ang="4800000" scaled="0"/>
                </a:gradFill>
              </a:rPr>
              <a:t>өте</a:t>
            </a:r>
            <a:r>
              <a:rPr lang="en-US" sz="2400" dirty="0">
                <a:gradFill>
                  <a:gsLst>
                    <a:gs pos="34000">
                      <a:srgbClr val="EDEDED"/>
                    </a:gs>
                    <a:gs pos="0">
                      <a:srgbClr val="BFBFBF"/>
                    </a:gs>
                    <a:gs pos="100000">
                      <a:srgbClr val="FFFFFF"/>
                    </a:gs>
                  </a:gsLst>
                  <a:lin ang="4800000" scaled="0"/>
                </a:gradFill>
              </a:rPr>
              <a:t> </a:t>
            </a:r>
            <a:r>
              <a:rPr lang="en-US" sz="2400" dirty="0" err="1">
                <a:gradFill>
                  <a:gsLst>
                    <a:gs pos="34000">
                      <a:srgbClr val="EDEDED"/>
                    </a:gs>
                    <a:gs pos="0">
                      <a:srgbClr val="BFBFBF"/>
                    </a:gs>
                    <a:gs pos="100000">
                      <a:srgbClr val="FFFFFF"/>
                    </a:gs>
                  </a:gsLst>
                  <a:lin ang="4800000" scaled="0"/>
                </a:gradFill>
              </a:rPr>
              <a:t>өзгермелі</a:t>
            </a:r>
            <a:r>
              <a:rPr lang="en-US" sz="2400" dirty="0">
                <a:gradFill>
                  <a:gsLst>
                    <a:gs pos="34000">
                      <a:srgbClr val="EDEDED"/>
                    </a:gs>
                    <a:gs pos="0">
                      <a:srgbClr val="BFBFBF"/>
                    </a:gs>
                    <a:gs pos="100000">
                      <a:srgbClr val="FFFFFF"/>
                    </a:gs>
                  </a:gsLst>
                  <a:lin ang="4800000" scaled="0"/>
                </a:gradFill>
              </a:rPr>
              <a:t>. </a:t>
            </a:r>
            <a:r>
              <a:rPr lang="en-US" sz="2400" dirty="0" err="1">
                <a:gradFill>
                  <a:gsLst>
                    <a:gs pos="34000">
                      <a:srgbClr val="EDEDED"/>
                    </a:gs>
                    <a:gs pos="0">
                      <a:srgbClr val="BFBFBF"/>
                    </a:gs>
                    <a:gs pos="100000">
                      <a:srgbClr val="FFFFFF"/>
                    </a:gs>
                  </a:gsLst>
                  <a:lin ang="4800000" scaled="0"/>
                </a:gradFill>
              </a:rPr>
              <a:t>Плазмидалардың</a:t>
            </a:r>
            <a:r>
              <a:rPr lang="en-US" sz="2400" dirty="0">
                <a:gradFill>
                  <a:gsLst>
                    <a:gs pos="34000">
                      <a:srgbClr val="EDEDED"/>
                    </a:gs>
                    <a:gs pos="0">
                      <a:srgbClr val="BFBFBF"/>
                    </a:gs>
                    <a:gs pos="100000">
                      <a:srgbClr val="FFFFFF"/>
                    </a:gs>
                  </a:gsLst>
                  <a:lin ang="4800000" scaled="0"/>
                </a:gradFill>
              </a:rPr>
              <a:t> </a:t>
            </a:r>
            <a:r>
              <a:rPr lang="en-US" sz="2400" dirty="0" err="1">
                <a:gradFill>
                  <a:gsLst>
                    <a:gs pos="34000">
                      <a:srgbClr val="EDEDED"/>
                    </a:gs>
                    <a:gs pos="0">
                      <a:srgbClr val="BFBFBF"/>
                    </a:gs>
                    <a:gs pos="100000">
                      <a:srgbClr val="FFFFFF"/>
                    </a:gs>
                  </a:gsLst>
                  <a:lin ang="4800000" scaled="0"/>
                </a:gradFill>
              </a:rPr>
              <a:t>ең</a:t>
            </a:r>
            <a:r>
              <a:rPr lang="en-US" sz="2400" dirty="0">
                <a:gradFill>
                  <a:gsLst>
                    <a:gs pos="34000">
                      <a:srgbClr val="EDEDED"/>
                    </a:gs>
                    <a:gs pos="0">
                      <a:srgbClr val="BFBFBF"/>
                    </a:gs>
                    <a:gs pos="100000">
                      <a:srgbClr val="FFFFFF"/>
                    </a:gs>
                  </a:gsLst>
                  <a:lin ang="4800000" scaled="0"/>
                </a:gradFill>
              </a:rPr>
              <a:t> </a:t>
            </a:r>
            <a:r>
              <a:rPr lang="en-US" sz="2400" dirty="0" err="1">
                <a:gradFill>
                  <a:gsLst>
                    <a:gs pos="34000">
                      <a:srgbClr val="EDEDED"/>
                    </a:gs>
                    <a:gs pos="0">
                      <a:srgbClr val="BFBFBF"/>
                    </a:gs>
                    <a:gs pos="100000">
                      <a:srgbClr val="FFFFFF"/>
                    </a:gs>
                  </a:gsLst>
                  <a:lin ang="4800000" scaled="0"/>
                </a:gradFill>
              </a:rPr>
              <a:t>кішісі</a:t>
            </a:r>
            <a:r>
              <a:rPr lang="en-US" sz="2400" dirty="0">
                <a:gradFill>
                  <a:gsLst>
                    <a:gs pos="34000">
                      <a:srgbClr val="EDEDED"/>
                    </a:gs>
                    <a:gs pos="0">
                      <a:srgbClr val="BFBFBF"/>
                    </a:gs>
                    <a:gs pos="100000">
                      <a:srgbClr val="FFFFFF"/>
                    </a:gs>
                  </a:gsLst>
                  <a:lin ang="4800000" scaled="0"/>
                </a:gradFill>
              </a:rPr>
              <a:t> E. coli </a:t>
            </a:r>
            <a:r>
              <a:rPr lang="en-US" sz="2400" dirty="0" err="1">
                <a:gradFill>
                  <a:gsLst>
                    <a:gs pos="34000">
                      <a:srgbClr val="EDEDED"/>
                    </a:gs>
                    <a:gs pos="0">
                      <a:srgbClr val="BFBFBF"/>
                    </a:gs>
                    <a:gs pos="100000">
                      <a:srgbClr val="FFFFFF"/>
                    </a:gs>
                  </a:gsLst>
                  <a:lin ang="4800000" scaled="0"/>
                </a:gradFill>
              </a:rPr>
              <a:t>штамдарында</a:t>
            </a:r>
            <a:r>
              <a:rPr lang="en-US" sz="2400" dirty="0">
                <a:gradFill>
                  <a:gsLst>
                    <a:gs pos="34000">
                      <a:srgbClr val="EDEDED"/>
                    </a:gs>
                    <a:gs pos="0">
                      <a:srgbClr val="BFBFBF"/>
                    </a:gs>
                    <a:gs pos="100000">
                      <a:srgbClr val="FFFFFF"/>
                    </a:gs>
                  </a:gsLst>
                  <a:lin ang="4800000" scaled="0"/>
                </a:gradFill>
              </a:rPr>
              <a:t> кездеседі1,5 MD </a:t>
            </a:r>
            <a:r>
              <a:rPr lang="en-US" sz="2400" dirty="0" err="1">
                <a:gradFill>
                  <a:gsLst>
                    <a:gs pos="34000">
                      <a:srgbClr val="EDEDED"/>
                    </a:gs>
                    <a:gs pos="0">
                      <a:srgbClr val="BFBFBF"/>
                    </a:gs>
                    <a:gs pos="100000">
                      <a:srgbClr val="FFFFFF"/>
                    </a:gs>
                  </a:gsLst>
                  <a:lin ang="4800000" scaled="0"/>
                </a:gradFill>
              </a:rPr>
              <a:t>құрайды</a:t>
            </a:r>
            <a:r>
              <a:rPr lang="en-US" sz="2400" dirty="0">
                <a:gradFill>
                  <a:gsLst>
                    <a:gs pos="34000">
                      <a:srgbClr val="EDEDED"/>
                    </a:gs>
                    <a:gs pos="0">
                      <a:srgbClr val="BFBFBF"/>
                    </a:gs>
                    <a:gs pos="100000">
                      <a:srgbClr val="FFFFFF"/>
                    </a:gs>
                  </a:gsLst>
                  <a:lin ang="4800000" scaled="0"/>
                </a:gradFill>
              </a:rPr>
              <a:t>.</a:t>
            </a:r>
          </a:p>
        </p:txBody>
      </p:sp>
    </p:spTree>
    <p:extLst>
      <p:ext uri="{BB962C8B-B14F-4D97-AF65-F5344CB8AC3E}">
        <p14:creationId xmlns:p14="http://schemas.microsoft.com/office/powerpoint/2010/main" val="422320416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4028CBF-B7E9-8576-3F62-E2CF160E17E0}"/>
              </a:ext>
            </a:extLst>
          </p:cNvPr>
          <p:cNvSpPr>
            <a:spLocks noGrp="1"/>
          </p:cNvSpPr>
          <p:nvPr>
            <p:ph idx="1"/>
          </p:nvPr>
        </p:nvSpPr>
        <p:spPr>
          <a:xfrm>
            <a:off x="838200" y="378372"/>
            <a:ext cx="10515600" cy="5751294"/>
          </a:xfrm>
        </p:spPr>
        <p:txBody>
          <a:bodyPr/>
          <a:lstStyle/>
          <a:p>
            <a:r>
              <a:rPr lang="ru-RU" dirty="0"/>
              <a:t>П</a:t>
            </a:r>
            <a:r>
              <a:rPr lang="kk-KZ" dirty="0"/>
              <a:t>лазмидалар  бактериялардың цитоплазмасында кездеседі</a:t>
            </a:r>
          </a:p>
          <a:p>
            <a:pPr algn="ctr" eaLnBrk="1" hangingPunct="1">
              <a:spcBef>
                <a:spcPct val="0"/>
              </a:spcBef>
              <a:buFontTx/>
              <a:buNone/>
            </a:pPr>
            <a:endParaRPr lang="kk-KZ" altLang="ru-RU" dirty="0"/>
          </a:p>
          <a:p>
            <a:pPr algn="ctr" eaLnBrk="1" hangingPunct="1">
              <a:spcBef>
                <a:spcPct val="0"/>
              </a:spcBef>
              <a:buFontTx/>
              <a:buNone/>
            </a:pPr>
            <a:endParaRPr lang="kk-KZ" altLang="ru-RU" sz="2000" b="1" dirty="0">
              <a:latin typeface="Verdana" panose="020B0604030504040204" pitchFamily="34" charset="0"/>
            </a:endParaRPr>
          </a:p>
          <a:p>
            <a:pPr eaLnBrk="1" hangingPunct="1">
              <a:spcBef>
                <a:spcPct val="0"/>
              </a:spcBef>
              <a:buFontTx/>
              <a:buNone/>
            </a:pPr>
            <a:r>
              <a:rPr lang="ru-RU" altLang="ru-RU" sz="2000" b="1" dirty="0">
                <a:latin typeface="Verdana" panose="020B0604030504040204" pitchFamily="34" charset="0"/>
              </a:rPr>
              <a:t>        БОС КҮЙДЕ –                             БАЙЛАНЫСҚАН НУКЛЕОДТІ ТҮРДЕ</a:t>
            </a:r>
          </a:p>
          <a:p>
            <a:pPr>
              <a:spcBef>
                <a:spcPct val="0"/>
              </a:spcBef>
              <a:buNone/>
            </a:pPr>
            <a:r>
              <a:rPr lang="ru-RU" altLang="ru-RU" sz="2000" b="1" dirty="0">
                <a:latin typeface="Verdana" panose="020B0604030504040204" pitchFamily="34" charset="0"/>
              </a:rPr>
              <a:t>        ПЛАЗМИДА                                      ЭПИСОМА</a:t>
            </a:r>
          </a:p>
          <a:p>
            <a:pPr eaLnBrk="1" hangingPunct="1">
              <a:spcBef>
                <a:spcPct val="0"/>
              </a:spcBef>
              <a:buFontTx/>
              <a:buNone/>
            </a:pPr>
            <a:endParaRPr lang="ru-RU" altLang="ru-RU" sz="2000" b="1" dirty="0">
              <a:latin typeface="Verdana" panose="020B0604030504040204" pitchFamily="34" charset="0"/>
            </a:endParaRPr>
          </a:p>
          <a:p>
            <a:endParaRPr lang="ru-KZ" dirty="0"/>
          </a:p>
        </p:txBody>
      </p:sp>
      <p:pic>
        <p:nvPicPr>
          <p:cNvPr id="5" name="Рисунок 4">
            <a:extLst>
              <a:ext uri="{FF2B5EF4-FFF2-40B4-BE49-F238E27FC236}">
                <a16:creationId xmlns:a16="http://schemas.microsoft.com/office/drawing/2014/main" id="{A9DB7E08-8E71-38A7-48B4-0117E7B69E19}"/>
              </a:ext>
            </a:extLst>
          </p:cNvPr>
          <p:cNvPicPr>
            <a:picLocks noChangeAspect="1"/>
          </p:cNvPicPr>
          <p:nvPr/>
        </p:nvPicPr>
        <p:blipFill>
          <a:blip r:embed="rId2"/>
          <a:stretch>
            <a:fillRect/>
          </a:stretch>
        </p:blipFill>
        <p:spPr>
          <a:xfrm>
            <a:off x="1387367" y="2538248"/>
            <a:ext cx="9182818" cy="2238704"/>
          </a:xfrm>
          <a:prstGeom prst="rect">
            <a:avLst/>
          </a:prstGeom>
        </p:spPr>
      </p:pic>
      <p:sp>
        <p:nvSpPr>
          <p:cNvPr id="7" name="TextBox 6">
            <a:extLst>
              <a:ext uri="{FF2B5EF4-FFF2-40B4-BE49-F238E27FC236}">
                <a16:creationId xmlns:a16="http://schemas.microsoft.com/office/drawing/2014/main" id="{A013E349-2AF2-F100-2F80-CCA715F76C8C}"/>
              </a:ext>
            </a:extLst>
          </p:cNvPr>
          <p:cNvSpPr txBox="1"/>
          <p:nvPr/>
        </p:nvSpPr>
        <p:spPr>
          <a:xfrm>
            <a:off x="1056290" y="5051697"/>
            <a:ext cx="10515600" cy="1200329"/>
          </a:xfrm>
          <a:prstGeom prst="rect">
            <a:avLst/>
          </a:prstGeom>
          <a:noFill/>
        </p:spPr>
        <p:txBody>
          <a:bodyPr wrap="square">
            <a:spAutoFit/>
          </a:bodyPr>
          <a:lstStyle/>
          <a:p>
            <a:r>
              <a:rPr lang="ru-KZ" b="1" i="1" dirty="0" err="1"/>
              <a:t>Автономды</a:t>
            </a:r>
            <a:r>
              <a:rPr lang="ru-KZ" b="1" i="1" dirty="0"/>
              <a:t> </a:t>
            </a:r>
            <a:r>
              <a:rPr lang="ru-KZ" b="1" i="1" dirty="0" err="1"/>
              <a:t>күй</a:t>
            </a:r>
            <a:r>
              <a:rPr lang="ru-KZ" b="1" i="1" dirty="0"/>
              <a:t> – </a:t>
            </a:r>
            <a:r>
              <a:rPr lang="ru-KZ" dirty="0" err="1"/>
              <a:t>плазмидалар</a:t>
            </a:r>
            <a:r>
              <a:rPr lang="ru-KZ" dirty="0"/>
              <a:t> </a:t>
            </a:r>
            <a:r>
              <a:rPr lang="ru-KZ" dirty="0" err="1"/>
              <a:t>хромосомамен</a:t>
            </a:r>
            <a:r>
              <a:rPr lang="ru-KZ" dirty="0"/>
              <a:t> </a:t>
            </a:r>
            <a:r>
              <a:rPr lang="ru-KZ" dirty="0" err="1"/>
              <a:t>физикалық</a:t>
            </a:r>
            <a:r>
              <a:rPr lang="ru-KZ" dirty="0"/>
              <a:t> </a:t>
            </a:r>
            <a:r>
              <a:rPr lang="ru-KZ" dirty="0" err="1"/>
              <a:t>байланыспайды</a:t>
            </a:r>
            <a:r>
              <a:rPr lang="ru-KZ" dirty="0"/>
              <a:t>, </a:t>
            </a:r>
            <a:r>
              <a:rPr lang="ru-KZ" dirty="0" err="1"/>
              <a:t>олар</a:t>
            </a:r>
            <a:r>
              <a:rPr lang="ru-KZ" dirty="0"/>
              <a:t> </a:t>
            </a:r>
            <a:r>
              <a:rPr lang="ru-KZ" dirty="0" err="1"/>
              <a:t>цитоплазмада</a:t>
            </a:r>
            <a:r>
              <a:rPr lang="ru-KZ" dirty="0"/>
              <a:t> </a:t>
            </a:r>
            <a:r>
              <a:rPr lang="ru-KZ" dirty="0" err="1"/>
              <a:t>орналасады</a:t>
            </a:r>
            <a:r>
              <a:rPr lang="ru-KZ" dirty="0"/>
              <a:t>; </a:t>
            </a:r>
            <a:endParaRPr lang="en-US" dirty="0"/>
          </a:p>
          <a:p>
            <a:r>
              <a:rPr lang="ru-KZ" b="1" i="1" dirty="0" err="1"/>
              <a:t>Интеграцияланған</a:t>
            </a:r>
            <a:r>
              <a:rPr lang="ru-KZ" b="1" i="1" dirty="0"/>
              <a:t> </a:t>
            </a:r>
            <a:r>
              <a:rPr lang="ru-KZ" b="1" i="1" dirty="0" err="1"/>
              <a:t>күй</a:t>
            </a:r>
            <a:r>
              <a:rPr lang="ru-KZ" b="1" i="1" dirty="0"/>
              <a:t> </a:t>
            </a:r>
            <a:r>
              <a:rPr lang="ru-KZ" dirty="0"/>
              <a:t>– </a:t>
            </a:r>
            <a:r>
              <a:rPr lang="ru-KZ" dirty="0" err="1"/>
              <a:t>кейбір</a:t>
            </a:r>
            <a:r>
              <a:rPr lang="ru-KZ" dirty="0"/>
              <a:t> </a:t>
            </a:r>
            <a:r>
              <a:rPr lang="ru-KZ" dirty="0" err="1"/>
              <a:t>плазмидалар</a:t>
            </a:r>
            <a:r>
              <a:rPr lang="ru-KZ" dirty="0"/>
              <a:t> </a:t>
            </a:r>
            <a:r>
              <a:rPr lang="ru-KZ" dirty="0" err="1"/>
              <a:t>бактериалды</a:t>
            </a:r>
            <a:r>
              <a:rPr lang="ru-KZ" dirty="0"/>
              <a:t> </a:t>
            </a:r>
            <a:r>
              <a:rPr lang="ru-KZ" dirty="0" err="1"/>
              <a:t>хромосомаға</a:t>
            </a:r>
            <a:r>
              <a:rPr lang="ru-KZ" dirty="0"/>
              <a:t> </a:t>
            </a:r>
            <a:r>
              <a:rPr lang="ru-KZ" dirty="0" err="1"/>
              <a:t>қайтымды</a:t>
            </a:r>
            <a:r>
              <a:rPr lang="ru-KZ" dirty="0"/>
              <a:t> </a:t>
            </a:r>
            <a:r>
              <a:rPr lang="ru-KZ" dirty="0" err="1"/>
              <a:t>түрде</a:t>
            </a:r>
            <a:r>
              <a:rPr lang="ru-KZ" dirty="0"/>
              <a:t> </a:t>
            </a:r>
            <a:r>
              <a:rPr lang="ru-KZ" dirty="0" err="1"/>
              <a:t>біріге</a:t>
            </a:r>
            <a:r>
              <a:rPr lang="ru-KZ" dirty="0"/>
              <a:t> </a:t>
            </a:r>
            <a:r>
              <a:rPr lang="ru-KZ" dirty="0" err="1"/>
              <a:t>алады</a:t>
            </a:r>
            <a:r>
              <a:rPr lang="ru-KZ" dirty="0"/>
              <a:t> және </a:t>
            </a:r>
            <a:r>
              <a:rPr lang="ru-KZ" dirty="0" err="1"/>
              <a:t>бір</a:t>
            </a:r>
            <a:r>
              <a:rPr lang="ru-KZ" dirty="0"/>
              <a:t> </a:t>
            </a:r>
            <a:r>
              <a:rPr lang="ru-KZ" dirty="0" err="1"/>
              <a:t>репликон</a:t>
            </a:r>
            <a:r>
              <a:rPr lang="ru-KZ" dirty="0"/>
              <a:t> – </a:t>
            </a:r>
            <a:r>
              <a:rPr lang="ru-KZ" dirty="0" err="1"/>
              <a:t>интегративті</a:t>
            </a:r>
            <a:r>
              <a:rPr lang="ru-KZ" dirty="0"/>
              <a:t> </a:t>
            </a:r>
            <a:r>
              <a:rPr lang="ru-KZ" dirty="0" err="1"/>
              <a:t>плазмидалар</a:t>
            </a:r>
            <a:r>
              <a:rPr lang="ru-KZ" dirty="0"/>
              <a:t> </a:t>
            </a:r>
            <a:r>
              <a:rPr lang="ru-KZ" dirty="0" err="1"/>
              <a:t>немесе</a:t>
            </a:r>
            <a:r>
              <a:rPr lang="ru-KZ" dirty="0"/>
              <a:t> </a:t>
            </a:r>
            <a:r>
              <a:rPr lang="ru-KZ" dirty="0" err="1"/>
              <a:t>эписомалар</a:t>
            </a:r>
            <a:r>
              <a:rPr lang="ru-KZ" dirty="0"/>
              <a:t> </a:t>
            </a:r>
            <a:r>
              <a:rPr lang="ru-KZ" dirty="0" err="1"/>
              <a:t>қызметін</a:t>
            </a:r>
            <a:r>
              <a:rPr lang="ru-KZ" dirty="0"/>
              <a:t> </a:t>
            </a:r>
            <a:r>
              <a:rPr lang="ru-KZ" dirty="0" err="1"/>
              <a:t>атқара</a:t>
            </a:r>
            <a:r>
              <a:rPr lang="ru-KZ" dirty="0"/>
              <a:t> </a:t>
            </a:r>
            <a:r>
              <a:rPr lang="ru-KZ" dirty="0" err="1"/>
              <a:t>алады</a:t>
            </a:r>
            <a:r>
              <a:rPr lang="ru-KZ" dirty="0"/>
              <a:t>.</a:t>
            </a:r>
          </a:p>
        </p:txBody>
      </p:sp>
    </p:spTree>
    <p:extLst>
      <p:ext uri="{BB962C8B-B14F-4D97-AF65-F5344CB8AC3E}">
        <p14:creationId xmlns:p14="http://schemas.microsoft.com/office/powerpoint/2010/main" val="1947433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48EAD4B-1714-4507-B2D8-1F34FAEB1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1998"/>
          </a:xfrm>
          <a:prstGeom prst="rect">
            <a:avLst/>
          </a:prstGeom>
          <a:solidFill>
            <a:schemeClr val="bg1">
              <a:alpha val="1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B3408590-87D0-4AA3-AFFD-3207C71C5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7"/>
            <a:ext cx="12192000" cy="2285999"/>
          </a:xfrm>
          <a:prstGeom prst="rect">
            <a:avLst/>
          </a:prstGeom>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87E93540-CB1E-35FD-21DA-0EA4277C359D}"/>
              </a:ext>
            </a:extLst>
          </p:cNvPr>
          <p:cNvSpPr>
            <a:spLocks noGrp="1"/>
          </p:cNvSpPr>
          <p:nvPr>
            <p:ph type="title"/>
          </p:nvPr>
        </p:nvSpPr>
        <p:spPr>
          <a:xfrm>
            <a:off x="838200" y="4897924"/>
            <a:ext cx="10515600" cy="1279035"/>
          </a:xfrm>
        </p:spPr>
        <p:txBody>
          <a:bodyPr anchor="t">
            <a:normAutofit/>
          </a:bodyPr>
          <a:lstStyle/>
          <a:p>
            <a:r>
              <a:rPr lang="ru-RU" sz="4100" b="1" dirty="0">
                <a:solidFill>
                  <a:schemeClr val="tx1"/>
                </a:solidFill>
                <a:latin typeface="Times New Roman" pitchFamily="18" charset="0"/>
                <a:cs typeface="Times New Roman" pitchFamily="18" charset="0"/>
              </a:rPr>
              <a:t>ПЛАЗМИДАЛАРДЫҢ</a:t>
            </a:r>
            <a:br>
              <a:rPr lang="ru-RU" sz="4100" b="1" dirty="0">
                <a:solidFill>
                  <a:schemeClr val="tx1"/>
                </a:solidFill>
                <a:latin typeface="Times New Roman" pitchFamily="18" charset="0"/>
                <a:cs typeface="Times New Roman" pitchFamily="18" charset="0"/>
              </a:rPr>
            </a:br>
            <a:r>
              <a:rPr lang="ru-RU" sz="4100" b="1" dirty="0">
                <a:solidFill>
                  <a:schemeClr val="tx1"/>
                </a:solidFill>
                <a:latin typeface="Times New Roman" pitchFamily="18" charset="0"/>
                <a:cs typeface="Times New Roman" pitchFamily="18" charset="0"/>
              </a:rPr>
              <a:t>ТҮРЛЕРІ</a:t>
            </a:r>
            <a:endParaRPr lang="ru-KZ" sz="4100" dirty="0">
              <a:solidFill>
                <a:schemeClr val="tx1"/>
              </a:solidFill>
            </a:endParaRPr>
          </a:p>
        </p:txBody>
      </p:sp>
      <p:graphicFrame>
        <p:nvGraphicFramePr>
          <p:cNvPr id="24" name="Объект 2">
            <a:extLst>
              <a:ext uri="{FF2B5EF4-FFF2-40B4-BE49-F238E27FC236}">
                <a16:creationId xmlns:a16="http://schemas.microsoft.com/office/drawing/2014/main" id="{8EC92D3F-FC1D-4D8A-4F0F-9FAE63FFA2C0}"/>
              </a:ext>
            </a:extLst>
          </p:cNvPr>
          <p:cNvGraphicFramePr>
            <a:graphicFrameLocks noGrp="1"/>
          </p:cNvGraphicFramePr>
          <p:nvPr>
            <p:ph idx="1"/>
            <p:extLst>
              <p:ext uri="{D42A27DB-BD31-4B8C-83A1-F6EECF244321}">
                <p14:modId xmlns:p14="http://schemas.microsoft.com/office/powerpoint/2010/main" val="3090521400"/>
              </p:ext>
            </p:extLst>
          </p:nvPr>
        </p:nvGraphicFramePr>
        <p:xfrm>
          <a:off x="960120" y="640076"/>
          <a:ext cx="10271760" cy="3593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3775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B3FE1F-465D-4ECC-963E-411A6B9D0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04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F5F78A-2E17-423D-8913-F994DD012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Рисунок 2">
            <a:extLst>
              <a:ext uri="{FF2B5EF4-FFF2-40B4-BE49-F238E27FC236}">
                <a16:creationId xmlns:a16="http://schemas.microsoft.com/office/drawing/2014/main" id="{B9C5E8CA-976D-5C90-78B7-02069EABABF5}"/>
              </a:ext>
            </a:extLst>
          </p:cNvPr>
          <p:cNvPicPr>
            <a:picLocks noChangeAspect="1"/>
          </p:cNvPicPr>
          <p:nvPr/>
        </p:nvPicPr>
        <p:blipFill>
          <a:blip r:embed="rId3"/>
          <a:stretch>
            <a:fillRect/>
          </a:stretch>
        </p:blipFill>
        <p:spPr>
          <a:xfrm>
            <a:off x="2029529" y="643467"/>
            <a:ext cx="8132942" cy="5571066"/>
          </a:xfrm>
          <a:prstGeom prst="rect">
            <a:avLst/>
          </a:prstGeom>
        </p:spPr>
      </p:pic>
    </p:spTree>
    <p:extLst>
      <p:ext uri="{BB962C8B-B14F-4D97-AF65-F5344CB8AC3E}">
        <p14:creationId xmlns:p14="http://schemas.microsoft.com/office/powerpoint/2010/main" val="704743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63F9D4-78A7-62DF-BD4A-22A256B1B935}"/>
              </a:ext>
            </a:extLst>
          </p:cNvPr>
          <p:cNvSpPr>
            <a:spLocks noGrp="1"/>
          </p:cNvSpPr>
          <p:nvPr>
            <p:ph type="title"/>
          </p:nvPr>
        </p:nvSpPr>
        <p:spPr/>
        <p:txBody>
          <a:bodyPr>
            <a:normAutofit fontScale="90000"/>
          </a:bodyPr>
          <a:lstStyle/>
          <a:p>
            <a:r>
              <a:rPr lang="kk-KZ" dirty="0"/>
              <a:t>Мобильді генетикалық элементтер</a:t>
            </a:r>
            <a:endParaRPr lang="ru-KZ" dirty="0"/>
          </a:p>
        </p:txBody>
      </p:sp>
      <p:sp>
        <p:nvSpPr>
          <p:cNvPr id="3" name="Объект 2">
            <a:extLst>
              <a:ext uri="{FF2B5EF4-FFF2-40B4-BE49-F238E27FC236}">
                <a16:creationId xmlns:a16="http://schemas.microsoft.com/office/drawing/2014/main" id="{3BA13C29-0A8D-92A6-AE1D-62A5A223B3D6}"/>
              </a:ext>
            </a:extLst>
          </p:cNvPr>
          <p:cNvSpPr>
            <a:spLocks noGrp="1"/>
          </p:cNvSpPr>
          <p:nvPr>
            <p:ph idx="1"/>
          </p:nvPr>
        </p:nvSpPr>
        <p:spPr/>
        <p:txBody>
          <a:bodyPr/>
          <a:lstStyle/>
          <a:p>
            <a:r>
              <a:rPr lang="ru-RU" dirty="0"/>
              <a:t>(англ. </a:t>
            </a:r>
            <a:r>
              <a:rPr lang="en-US" dirty="0"/>
              <a:t>Mobile genetic elements, MGE) —</a:t>
            </a:r>
            <a:r>
              <a:rPr lang="kk-KZ" dirty="0"/>
              <a:t> Геном ішінде қозғала алатын ДНҚ тізбегі - деп аталады немесе «секіргіш» гендер </a:t>
            </a:r>
          </a:p>
          <a:p>
            <a:pPr marL="0" indent="0">
              <a:buNone/>
            </a:pPr>
            <a:r>
              <a:rPr lang="ru-RU" dirty="0" err="1"/>
              <a:t>Бактериялар</a:t>
            </a:r>
            <a:r>
              <a:rPr lang="ru-RU" dirty="0"/>
              <a:t> мен </a:t>
            </a:r>
            <a:r>
              <a:rPr lang="ru-RU" dirty="0" err="1"/>
              <a:t>басқа</a:t>
            </a:r>
            <a:r>
              <a:rPr lang="ru-RU" dirty="0"/>
              <a:t> </a:t>
            </a:r>
            <a:r>
              <a:rPr lang="ru-RU" dirty="0" err="1"/>
              <a:t>организмдердің</a:t>
            </a:r>
            <a:r>
              <a:rPr lang="ru-RU" dirty="0"/>
              <a:t> </a:t>
            </a:r>
            <a:r>
              <a:rPr lang="ru-RU" dirty="0" err="1"/>
              <a:t>өзгергіштігіндегі</a:t>
            </a:r>
            <a:r>
              <a:rPr lang="ru-RU" dirty="0"/>
              <a:t> </a:t>
            </a:r>
            <a:r>
              <a:rPr lang="ru-RU" dirty="0" err="1"/>
              <a:t>басты</a:t>
            </a:r>
            <a:r>
              <a:rPr lang="ru-RU" dirty="0"/>
              <a:t> </a:t>
            </a:r>
            <a:r>
              <a:rPr lang="ru-RU" dirty="0" err="1"/>
              <a:t>рөл</a:t>
            </a:r>
            <a:r>
              <a:rPr lang="ru-RU" dirty="0"/>
              <a:t> </a:t>
            </a:r>
            <a:r>
              <a:rPr lang="ru-RU" dirty="0" err="1"/>
              <a:t>транспозициялық</a:t>
            </a:r>
            <a:r>
              <a:rPr lang="ru-RU" dirty="0"/>
              <a:t> </a:t>
            </a:r>
            <a:r>
              <a:rPr lang="ru-RU" dirty="0" err="1"/>
              <a:t>деп</a:t>
            </a:r>
            <a:r>
              <a:rPr lang="ru-RU" dirty="0"/>
              <a:t> </a:t>
            </a:r>
            <a:r>
              <a:rPr lang="ru-RU" dirty="0" err="1"/>
              <a:t>аталатын</a:t>
            </a:r>
            <a:r>
              <a:rPr lang="ru-RU" dirty="0"/>
              <a:t> </a:t>
            </a:r>
            <a:r>
              <a:rPr lang="ru-RU" dirty="0" err="1"/>
              <a:t>генетикалық</a:t>
            </a:r>
            <a:r>
              <a:rPr lang="ru-RU" dirty="0"/>
              <a:t> </a:t>
            </a:r>
            <a:r>
              <a:rPr lang="ru-RU" dirty="0" err="1"/>
              <a:t>элементтерге</a:t>
            </a:r>
            <a:r>
              <a:rPr lang="ru-RU" dirty="0"/>
              <a:t> </a:t>
            </a:r>
            <a:r>
              <a:rPr lang="ru-RU" dirty="0" err="1"/>
              <a:t>тән</a:t>
            </a:r>
            <a:r>
              <a:rPr lang="ru-RU" dirty="0"/>
              <a:t>.</a:t>
            </a:r>
          </a:p>
          <a:p>
            <a:pPr marL="0" indent="0">
              <a:buNone/>
            </a:pPr>
            <a:r>
              <a:rPr lang="ru-RU" dirty="0" err="1"/>
              <a:t>Яғни</a:t>
            </a:r>
            <a:r>
              <a:rPr lang="ru-RU" dirty="0"/>
              <a:t> </a:t>
            </a:r>
            <a:r>
              <a:rPr lang="ru-RU" dirty="0" err="1"/>
              <a:t>интакты</a:t>
            </a:r>
            <a:r>
              <a:rPr lang="ru-RU" dirty="0"/>
              <a:t> </a:t>
            </a:r>
            <a:r>
              <a:rPr lang="ru-RU" dirty="0" err="1"/>
              <a:t>түрде</a:t>
            </a:r>
            <a:r>
              <a:rPr lang="ru-RU" dirty="0"/>
              <a:t> геном </a:t>
            </a:r>
            <a:r>
              <a:rPr lang="ru-RU" dirty="0" err="1"/>
              <a:t>ішінде</a:t>
            </a:r>
            <a:r>
              <a:rPr lang="ru-RU" dirty="0"/>
              <a:t> </a:t>
            </a:r>
            <a:r>
              <a:rPr lang="ru-RU" dirty="0" err="1"/>
              <a:t>қозғала</a:t>
            </a:r>
            <a:r>
              <a:rPr lang="ru-RU" dirty="0"/>
              <a:t> </a:t>
            </a:r>
            <a:r>
              <a:rPr lang="ru-RU" dirty="0" err="1"/>
              <a:t>алатын</a:t>
            </a:r>
            <a:r>
              <a:rPr lang="ru-RU" dirty="0"/>
              <a:t> және </a:t>
            </a:r>
            <a:r>
              <a:rPr lang="ru-RU" dirty="0" err="1"/>
              <a:t>бір</a:t>
            </a:r>
            <a:r>
              <a:rPr lang="ru-RU" dirty="0"/>
              <a:t> </a:t>
            </a:r>
            <a:r>
              <a:rPr lang="ru-RU" dirty="0" err="1"/>
              <a:t>геномнан</a:t>
            </a:r>
            <a:r>
              <a:rPr lang="ru-RU" dirty="0"/>
              <a:t> </a:t>
            </a:r>
            <a:r>
              <a:rPr lang="ru-RU" dirty="0" err="1"/>
              <a:t>екіншісіне</a:t>
            </a:r>
            <a:r>
              <a:rPr lang="ru-RU" dirty="0"/>
              <a:t> </a:t>
            </a:r>
            <a:r>
              <a:rPr lang="ru-RU" dirty="0" err="1"/>
              <a:t>көшу</a:t>
            </a:r>
            <a:r>
              <a:rPr lang="ru-RU" dirty="0"/>
              <a:t> </a:t>
            </a:r>
            <a:r>
              <a:rPr lang="ru-RU" dirty="0" err="1"/>
              <a:t>мүмкіндігі</a:t>
            </a:r>
            <a:r>
              <a:rPr lang="ru-RU" dirty="0"/>
              <a:t> бар </a:t>
            </a:r>
            <a:r>
              <a:rPr lang="ru-RU" dirty="0" err="1"/>
              <a:t>генетикалық</a:t>
            </a:r>
            <a:r>
              <a:rPr lang="ru-RU" dirty="0"/>
              <a:t> </a:t>
            </a:r>
            <a:r>
              <a:rPr lang="ru-RU" dirty="0" err="1"/>
              <a:t>құрылымдар</a:t>
            </a:r>
            <a:r>
              <a:rPr lang="ru-RU" dirty="0"/>
              <a:t> , </a:t>
            </a:r>
            <a:r>
              <a:rPr lang="ru-RU" dirty="0" err="1"/>
              <a:t>мысалы</a:t>
            </a:r>
            <a:r>
              <a:rPr lang="ru-RU" dirty="0"/>
              <a:t> </a:t>
            </a:r>
            <a:r>
              <a:rPr lang="ru-RU" dirty="0" err="1"/>
              <a:t>плазмидадан</a:t>
            </a:r>
            <a:r>
              <a:rPr lang="ru-RU" dirty="0"/>
              <a:t> бактерия </a:t>
            </a:r>
            <a:r>
              <a:rPr lang="ru-RU" dirty="0" err="1"/>
              <a:t>геномына</a:t>
            </a:r>
            <a:r>
              <a:rPr lang="ru-RU" dirty="0"/>
              <a:t> және </a:t>
            </a:r>
            <a:r>
              <a:rPr lang="ru-RU" dirty="0" err="1"/>
              <a:t>керісінше</a:t>
            </a:r>
            <a:r>
              <a:rPr lang="ru-RU" dirty="0"/>
              <a:t>.</a:t>
            </a:r>
            <a:endParaRPr lang="ru-KZ" dirty="0"/>
          </a:p>
        </p:txBody>
      </p:sp>
    </p:spTree>
    <p:extLst>
      <p:ext uri="{BB962C8B-B14F-4D97-AF65-F5344CB8AC3E}">
        <p14:creationId xmlns:p14="http://schemas.microsoft.com/office/powerpoint/2010/main" val="281338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57BFB9-6E65-A43B-D3BB-028FE3DF2901}"/>
              </a:ext>
            </a:extLst>
          </p:cNvPr>
          <p:cNvSpPr>
            <a:spLocks noGrp="1"/>
          </p:cNvSpPr>
          <p:nvPr>
            <p:ph type="title"/>
          </p:nvPr>
        </p:nvSpPr>
        <p:spPr/>
        <p:txBody>
          <a:bodyPr>
            <a:normAutofit/>
          </a:bodyPr>
          <a:lstStyle/>
          <a:p>
            <a:r>
              <a:rPr lang="ru-RU" altLang="ru-KZ" sz="4400" b="1" u="sng" dirty="0" err="1">
                <a:latin typeface="Times New Roman" panose="02020603050405020304" pitchFamily="18" charset="0"/>
              </a:rPr>
              <a:t>Транспозондар</a:t>
            </a:r>
            <a:r>
              <a:rPr lang="ru-RU" altLang="ru-KZ" sz="4400" dirty="0">
                <a:latin typeface="Times New Roman" panose="02020603050405020304" pitchFamily="18" charset="0"/>
              </a:rPr>
              <a:t> (1951 г. Барбара Мак-</a:t>
            </a:r>
            <a:r>
              <a:rPr lang="ru-RU" altLang="ru-KZ" sz="4400" dirty="0" err="1">
                <a:latin typeface="Times New Roman" panose="02020603050405020304" pitchFamily="18" charset="0"/>
              </a:rPr>
              <a:t>Клинток</a:t>
            </a:r>
            <a:r>
              <a:rPr lang="ru-RU" altLang="ru-KZ" sz="4400" dirty="0">
                <a:latin typeface="Times New Roman" panose="02020603050405020304" pitchFamily="18" charset="0"/>
              </a:rPr>
              <a:t>, Нобель </a:t>
            </a:r>
            <a:r>
              <a:rPr lang="ru-RU" altLang="ru-KZ" sz="4400" dirty="0" err="1">
                <a:latin typeface="Times New Roman" panose="02020603050405020304" pitchFamily="18" charset="0"/>
              </a:rPr>
              <a:t>сыйлығы</a:t>
            </a:r>
            <a:r>
              <a:rPr lang="ru-RU" altLang="ru-KZ" sz="4400" dirty="0">
                <a:latin typeface="Times New Roman" panose="02020603050405020304" pitchFamily="18" charset="0"/>
              </a:rPr>
              <a:t> 1983 ж.).</a:t>
            </a:r>
            <a:endParaRPr lang="ru-KZ" dirty="0"/>
          </a:p>
        </p:txBody>
      </p:sp>
      <p:sp>
        <p:nvSpPr>
          <p:cNvPr id="3" name="Объект 2">
            <a:extLst>
              <a:ext uri="{FF2B5EF4-FFF2-40B4-BE49-F238E27FC236}">
                <a16:creationId xmlns:a16="http://schemas.microsoft.com/office/drawing/2014/main" id="{62F0E3FA-D4AE-55E0-98CC-C6352CF2094E}"/>
              </a:ext>
            </a:extLst>
          </p:cNvPr>
          <p:cNvSpPr>
            <a:spLocks noGrp="1"/>
          </p:cNvSpPr>
          <p:nvPr>
            <p:ph idx="1"/>
          </p:nvPr>
        </p:nvSpPr>
        <p:spPr/>
        <p:txBody>
          <a:bodyPr>
            <a:normAutofit fontScale="92500" lnSpcReduction="10000"/>
          </a:bodyPr>
          <a:lstStyle/>
          <a:p>
            <a:r>
              <a:rPr lang="ru-RU" sz="2800" dirty="0"/>
              <a:t>Транспозондар – </a:t>
            </a:r>
            <a:r>
              <a:rPr lang="ru-RU" sz="2800" dirty="0" err="1"/>
              <a:t>қозғалысқа</a:t>
            </a:r>
            <a:r>
              <a:rPr lang="ru-RU" sz="2800" dirty="0"/>
              <a:t> </a:t>
            </a:r>
            <a:r>
              <a:rPr lang="ru-RU" sz="2800" dirty="0" err="1"/>
              <a:t>жауапты</a:t>
            </a:r>
            <a:r>
              <a:rPr lang="ru-RU" sz="2800" dirty="0"/>
              <a:t> </a:t>
            </a:r>
            <a:r>
              <a:rPr lang="ru-RU" sz="2800" dirty="0" err="1"/>
              <a:t>құрылымдық</a:t>
            </a:r>
            <a:r>
              <a:rPr lang="ru-RU" sz="2800" dirty="0"/>
              <a:t> гендер мен </a:t>
            </a:r>
            <a:r>
              <a:rPr lang="ru-RU" sz="2800" dirty="0" err="1"/>
              <a:t>гендерден</a:t>
            </a:r>
            <a:r>
              <a:rPr lang="ru-RU" sz="2800" dirty="0"/>
              <a:t> </a:t>
            </a:r>
            <a:r>
              <a:rPr lang="ru-RU" sz="2800" dirty="0" err="1"/>
              <a:t>тұратын</a:t>
            </a:r>
            <a:r>
              <a:rPr lang="ru-RU" sz="2800" dirty="0"/>
              <a:t> </a:t>
            </a:r>
            <a:r>
              <a:rPr lang="ru-RU" sz="2800" dirty="0" err="1"/>
              <a:t>жылжымалы</a:t>
            </a:r>
            <a:r>
              <a:rPr lang="ru-RU" sz="2800" dirty="0"/>
              <a:t> </a:t>
            </a:r>
            <a:r>
              <a:rPr lang="ru-RU" sz="2800" dirty="0" err="1"/>
              <a:t>генетикалық</a:t>
            </a:r>
            <a:r>
              <a:rPr lang="ru-RU" sz="2800" dirty="0"/>
              <a:t> </a:t>
            </a:r>
            <a:r>
              <a:rPr lang="ru-RU" sz="2800" dirty="0" err="1"/>
              <a:t>элементтер.Құрылымдық</a:t>
            </a:r>
            <a:r>
              <a:rPr lang="ru-RU" sz="2800" dirty="0"/>
              <a:t> гендер </a:t>
            </a:r>
            <a:r>
              <a:rPr lang="ru-RU" sz="2800" dirty="0" err="1"/>
              <a:t>арнайы</a:t>
            </a:r>
            <a:r>
              <a:rPr lang="ru-RU" sz="2800" dirty="0"/>
              <a:t> </a:t>
            </a:r>
            <a:r>
              <a:rPr lang="ru-RU" sz="2800" dirty="0" err="1"/>
              <a:t>биологиялық</a:t>
            </a:r>
            <a:r>
              <a:rPr lang="ru-RU" sz="2800" dirty="0"/>
              <a:t> </a:t>
            </a:r>
            <a:r>
              <a:rPr lang="ru-RU" sz="2800" dirty="0" err="1"/>
              <a:t>қасиеті</a:t>
            </a:r>
            <a:r>
              <a:rPr lang="ru-RU" sz="2800" dirty="0"/>
              <a:t> бар </a:t>
            </a:r>
            <a:r>
              <a:rPr lang="ru-RU" sz="2800" dirty="0" err="1"/>
              <a:t>молекулалардың</a:t>
            </a:r>
            <a:r>
              <a:rPr lang="ru-RU" sz="2800" dirty="0"/>
              <a:t> </a:t>
            </a:r>
            <a:r>
              <a:rPr lang="ru-RU" sz="2800" dirty="0" err="1"/>
              <a:t>синтезін</a:t>
            </a:r>
            <a:r>
              <a:rPr lang="ru-RU" sz="2800" dirty="0"/>
              <a:t> </a:t>
            </a:r>
            <a:r>
              <a:rPr lang="ru-RU" sz="2800" dirty="0" err="1"/>
              <a:t>қамтамасыз</a:t>
            </a:r>
            <a:r>
              <a:rPr lang="ru-RU" sz="2800" dirty="0"/>
              <a:t> </a:t>
            </a:r>
            <a:r>
              <a:rPr lang="ru-RU" sz="2800" dirty="0" err="1"/>
              <a:t>етеді</a:t>
            </a:r>
            <a:r>
              <a:rPr lang="ru-RU" sz="2800" dirty="0"/>
              <a:t>, </a:t>
            </a:r>
            <a:r>
              <a:rPr lang="ru-RU" sz="2800" dirty="0" err="1"/>
              <a:t>мысалы</a:t>
            </a:r>
            <a:r>
              <a:rPr lang="ru-RU" sz="2800" dirty="0"/>
              <a:t>, </a:t>
            </a:r>
            <a:r>
              <a:rPr lang="ru-RU" sz="2800" dirty="0" err="1"/>
              <a:t>уыттылық</a:t>
            </a:r>
            <a:r>
              <a:rPr lang="ru-RU" sz="2800" dirty="0"/>
              <a:t>, </a:t>
            </a:r>
            <a:r>
              <a:rPr lang="ru-RU" sz="2800" dirty="0" err="1"/>
              <a:t>антибиотиктерге</a:t>
            </a:r>
            <a:r>
              <a:rPr lang="ru-RU" sz="2800" dirty="0"/>
              <a:t> </a:t>
            </a:r>
            <a:r>
              <a:rPr lang="ru-RU" sz="2800" dirty="0" err="1"/>
              <a:t>төзімділік</a:t>
            </a:r>
            <a:r>
              <a:rPr lang="ru-RU" sz="2800" dirty="0"/>
              <a:t> - </a:t>
            </a:r>
            <a:r>
              <a:rPr lang="ru-RU" sz="2800" dirty="0" err="1"/>
              <a:t>т.б</a:t>
            </a:r>
            <a:r>
              <a:rPr lang="ru-RU" sz="2800" dirty="0"/>
              <a:t>. </a:t>
            </a:r>
            <a:r>
              <a:rPr lang="ru-RU" sz="2800" dirty="0" err="1"/>
              <a:t>фенотиптік</a:t>
            </a:r>
            <a:r>
              <a:rPr lang="ru-RU" sz="2800" dirty="0"/>
              <a:t> </a:t>
            </a:r>
            <a:r>
              <a:rPr lang="ru-RU" sz="2800" dirty="0" err="1"/>
              <a:t>түрде</a:t>
            </a:r>
            <a:r>
              <a:rPr lang="ru-RU" sz="2800" dirty="0"/>
              <a:t> </a:t>
            </a:r>
            <a:r>
              <a:rPr lang="ru-RU" sz="2800" dirty="0" err="1"/>
              <a:t>көрінеді</a:t>
            </a:r>
            <a:r>
              <a:rPr lang="ru-RU" sz="2800" dirty="0"/>
              <a:t>.</a:t>
            </a:r>
          </a:p>
          <a:p>
            <a:r>
              <a:rPr lang="ru-RU" sz="2800" dirty="0"/>
              <a:t>Транспозондар </a:t>
            </a:r>
            <a:r>
              <a:rPr lang="ru-RU" sz="2800" dirty="0" err="1"/>
              <a:t>гендердің</a:t>
            </a:r>
            <a:r>
              <a:rPr lang="ru-RU" sz="2800" dirty="0"/>
              <a:t> </a:t>
            </a:r>
            <a:r>
              <a:rPr lang="ru-RU" sz="2800" dirty="0" err="1"/>
              <a:t>белсенділігін</a:t>
            </a:r>
            <a:r>
              <a:rPr lang="ru-RU" sz="2800" dirty="0"/>
              <a:t> </a:t>
            </a:r>
            <a:r>
              <a:rPr lang="ru-RU" sz="2800" dirty="0" err="1"/>
              <a:t>реттеуге</a:t>
            </a:r>
            <a:r>
              <a:rPr lang="ru-RU" sz="2800" dirty="0"/>
              <a:t> </a:t>
            </a:r>
            <a:r>
              <a:rPr lang="ru-RU" sz="2800" dirty="0" err="1"/>
              <a:t>оларды</a:t>
            </a:r>
            <a:r>
              <a:rPr lang="ru-RU" sz="2800" dirty="0"/>
              <a:t> </a:t>
            </a:r>
            <a:r>
              <a:rPr lang="ru-RU" sz="2800" dirty="0" err="1"/>
              <a:t>инактивациялау</a:t>
            </a:r>
            <a:r>
              <a:rPr lang="ru-RU" sz="2800" dirty="0"/>
              <a:t> </a:t>
            </a:r>
            <a:r>
              <a:rPr lang="ru-RU" sz="2800" dirty="0" err="1"/>
              <a:t>немесе</a:t>
            </a:r>
            <a:r>
              <a:rPr lang="ru-RU" sz="2800" dirty="0"/>
              <a:t> </a:t>
            </a:r>
            <a:r>
              <a:rPr lang="ru-RU" sz="2800" dirty="0" err="1"/>
              <a:t>белсендіру</a:t>
            </a:r>
            <a:r>
              <a:rPr lang="ru-RU" sz="2800" dirty="0"/>
              <a:t> </a:t>
            </a:r>
            <a:r>
              <a:rPr lang="ru-RU" sz="2800" dirty="0" err="1"/>
              <a:t>арқылы</a:t>
            </a:r>
            <a:r>
              <a:rPr lang="ru-RU" sz="2800" dirty="0"/>
              <a:t> </a:t>
            </a:r>
            <a:r>
              <a:rPr lang="ru-RU" sz="2800" dirty="0" err="1"/>
              <a:t>қатысады</a:t>
            </a:r>
            <a:r>
              <a:rPr lang="ru-RU" sz="2800" dirty="0"/>
              <a:t>. Микроорганизмдер </a:t>
            </a:r>
            <a:r>
              <a:rPr lang="ru-RU" sz="2800" dirty="0" err="1"/>
              <a:t>популяциясы</a:t>
            </a:r>
            <a:r>
              <a:rPr lang="ru-RU" sz="2800" dirty="0"/>
              <a:t> арасында </a:t>
            </a:r>
            <a:r>
              <a:rPr lang="ru-RU" sz="2800" dirty="0" err="1"/>
              <a:t>антибиотиктерге</a:t>
            </a:r>
            <a:r>
              <a:rPr lang="ru-RU" sz="2800" dirty="0"/>
              <a:t> </a:t>
            </a:r>
            <a:r>
              <a:rPr lang="ru-RU" sz="2800" dirty="0" err="1"/>
              <a:t>төзімділіктің</a:t>
            </a:r>
            <a:r>
              <a:rPr lang="ru-RU" sz="2800" dirty="0"/>
              <a:t> </a:t>
            </a:r>
            <a:r>
              <a:rPr lang="ru-RU" sz="2800" dirty="0" err="1"/>
              <a:t>таралуын</a:t>
            </a:r>
            <a:r>
              <a:rPr lang="ru-RU" sz="2800" dirty="0"/>
              <a:t> </a:t>
            </a:r>
            <a:r>
              <a:rPr lang="ru-RU" sz="2800" dirty="0" err="1"/>
              <a:t>тудыратын</a:t>
            </a:r>
            <a:r>
              <a:rPr lang="ru-RU" sz="2800" dirty="0"/>
              <a:t>, </a:t>
            </a:r>
            <a:r>
              <a:rPr lang="ru-RU" sz="2800" dirty="0" err="1"/>
              <a:t>мысалы</a:t>
            </a:r>
            <a:r>
              <a:rPr lang="ru-RU" sz="2800" dirty="0"/>
              <a:t>, </a:t>
            </a:r>
            <a:r>
              <a:rPr lang="ru-RU" sz="2800" dirty="0" err="1"/>
              <a:t>вируленттілік</a:t>
            </a:r>
            <a:r>
              <a:rPr lang="ru-RU" sz="2800" dirty="0"/>
              <a:t> </a:t>
            </a:r>
            <a:r>
              <a:rPr lang="ru-RU" sz="2800" dirty="0" err="1"/>
              <a:t>немесе</a:t>
            </a:r>
            <a:r>
              <a:rPr lang="ru-RU" sz="2800" dirty="0"/>
              <a:t> </a:t>
            </a:r>
            <a:r>
              <a:rPr lang="en-US" sz="2800" dirty="0"/>
              <a:t>a/</a:t>
            </a:r>
            <a:r>
              <a:rPr lang="kk-KZ" sz="2800" dirty="0"/>
              <a:t>б</a:t>
            </a:r>
            <a:r>
              <a:rPr lang="en-US" sz="2800" dirty="0"/>
              <a:t> </a:t>
            </a:r>
            <a:r>
              <a:rPr lang="ru-RU" sz="2800" dirty="0" err="1"/>
              <a:t>төзімділігі</a:t>
            </a:r>
            <a:r>
              <a:rPr lang="ru-RU" sz="2800" dirty="0"/>
              <a:t> </a:t>
            </a:r>
            <a:r>
              <a:rPr lang="ru-RU" sz="2800" dirty="0" err="1"/>
              <a:t>гендердің</a:t>
            </a:r>
            <a:r>
              <a:rPr lang="ru-RU" sz="2800" dirty="0"/>
              <a:t> </a:t>
            </a:r>
            <a:r>
              <a:rPr lang="ru-RU" sz="2800" dirty="0" err="1"/>
              <a:t>көлденең</a:t>
            </a:r>
            <a:r>
              <a:rPr lang="ru-RU" sz="2800" dirty="0"/>
              <a:t> </a:t>
            </a:r>
            <a:r>
              <a:rPr lang="ru-RU" sz="2800" dirty="0" err="1"/>
              <a:t>тасымалдануын</a:t>
            </a:r>
            <a:r>
              <a:rPr lang="ru-RU" sz="2800" dirty="0"/>
              <a:t> </a:t>
            </a:r>
            <a:r>
              <a:rPr lang="ru-RU" sz="2800" dirty="0" err="1"/>
              <a:t>жүзеге</a:t>
            </a:r>
            <a:r>
              <a:rPr lang="ru-RU" sz="2800" dirty="0"/>
              <a:t> </a:t>
            </a:r>
            <a:r>
              <a:rPr lang="ru-RU" sz="2800" dirty="0" err="1"/>
              <a:t>асырады</a:t>
            </a:r>
            <a:r>
              <a:rPr lang="ru-RU" sz="2800" dirty="0"/>
              <a:t>. </a:t>
            </a:r>
            <a:r>
              <a:rPr lang="en-US" sz="2800" dirty="0"/>
              <a:t>Tn </a:t>
            </a:r>
            <a:r>
              <a:rPr lang="ru-RU" sz="2800" dirty="0" err="1"/>
              <a:t>транспозицияларының</a:t>
            </a:r>
            <a:r>
              <a:rPr lang="ru-RU" sz="2800" dirty="0"/>
              <a:t> </a:t>
            </a:r>
            <a:r>
              <a:rPr lang="ru-RU" sz="2800" dirty="0" err="1"/>
              <a:t>жиілігі</a:t>
            </a:r>
            <a:r>
              <a:rPr lang="ru-RU" sz="2800" dirty="0"/>
              <a:t> мутация </a:t>
            </a:r>
            <a:r>
              <a:rPr lang="ru-RU" sz="2800" dirty="0" err="1"/>
              <a:t>жиілігімен</a:t>
            </a:r>
            <a:r>
              <a:rPr lang="ru-RU" sz="2800" dirty="0"/>
              <a:t> </a:t>
            </a:r>
            <a:r>
              <a:rPr lang="ru-RU" sz="2800" dirty="0" err="1"/>
              <a:t>салыстырылады</a:t>
            </a:r>
            <a:r>
              <a:rPr lang="ru-RU" sz="2800" dirty="0"/>
              <a:t>.</a:t>
            </a:r>
            <a:endParaRPr lang="ru-KZ" sz="2800" dirty="0"/>
          </a:p>
        </p:txBody>
      </p:sp>
    </p:spTree>
    <p:extLst>
      <p:ext uri="{BB962C8B-B14F-4D97-AF65-F5344CB8AC3E}">
        <p14:creationId xmlns:p14="http://schemas.microsoft.com/office/powerpoint/2010/main" val="1264046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CB97D55-F1FD-699F-CFB2-DF4EA6B85D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149" y="1617292"/>
            <a:ext cx="7620000" cy="4514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6F14286-EC6B-E5F3-1BEF-493640E93A94}"/>
              </a:ext>
            </a:extLst>
          </p:cNvPr>
          <p:cNvSpPr txBox="1"/>
          <p:nvPr/>
        </p:nvSpPr>
        <p:spPr>
          <a:xfrm>
            <a:off x="2431343" y="248245"/>
            <a:ext cx="6094324" cy="923330"/>
          </a:xfrm>
          <a:prstGeom prst="rect">
            <a:avLst/>
          </a:prstGeom>
          <a:noFill/>
        </p:spPr>
        <p:txBody>
          <a:bodyPr wrap="square">
            <a:spAutoFit/>
          </a:bodyPr>
          <a:lstStyle/>
          <a:p>
            <a:r>
              <a:rPr lang="ru-RU" dirty="0" err="1"/>
              <a:t>Транспозондар</a:t>
            </a:r>
            <a:r>
              <a:rPr lang="ru-RU" dirty="0"/>
              <a:t> 2 </a:t>
            </a:r>
            <a:r>
              <a:rPr lang="ru-RU" dirty="0" err="1"/>
              <a:t>типті</a:t>
            </a:r>
            <a:r>
              <a:rPr lang="ru-RU" dirty="0"/>
              <a:t> </a:t>
            </a:r>
            <a:r>
              <a:rPr lang="ru-RU" dirty="0" err="1"/>
              <a:t>құрайды</a:t>
            </a:r>
            <a:r>
              <a:rPr lang="ru-RU" dirty="0"/>
              <a:t>: </a:t>
            </a:r>
          </a:p>
          <a:p>
            <a:r>
              <a:rPr lang="ru-RU" dirty="0"/>
              <a:t>1 – </a:t>
            </a:r>
            <a:r>
              <a:rPr lang="ru-RU" dirty="0" err="1"/>
              <a:t>ретротранспозондар</a:t>
            </a:r>
            <a:r>
              <a:rPr lang="ru-RU" dirty="0"/>
              <a:t>,</a:t>
            </a:r>
          </a:p>
          <a:p>
            <a:r>
              <a:rPr lang="ru-RU" dirty="0"/>
              <a:t> 2 – ДНҚ </a:t>
            </a:r>
            <a:r>
              <a:rPr lang="ru-RU" dirty="0" err="1"/>
              <a:t>транспозондары</a:t>
            </a:r>
            <a:r>
              <a:rPr lang="ru-RU" dirty="0"/>
              <a:t>. </a:t>
            </a:r>
          </a:p>
        </p:txBody>
      </p:sp>
      <p:sp>
        <p:nvSpPr>
          <p:cNvPr id="5" name="TextBox 4">
            <a:extLst>
              <a:ext uri="{FF2B5EF4-FFF2-40B4-BE49-F238E27FC236}">
                <a16:creationId xmlns:a16="http://schemas.microsoft.com/office/drawing/2014/main" id="{078F3390-40E2-9C94-DA65-7555CE927B5C}"/>
              </a:ext>
            </a:extLst>
          </p:cNvPr>
          <p:cNvSpPr txBox="1"/>
          <p:nvPr/>
        </p:nvSpPr>
        <p:spPr>
          <a:xfrm>
            <a:off x="8525667" y="673240"/>
            <a:ext cx="3462017" cy="4093428"/>
          </a:xfrm>
          <a:prstGeom prst="rect">
            <a:avLst/>
          </a:prstGeom>
          <a:noFill/>
        </p:spPr>
        <p:txBody>
          <a:bodyPr wrap="square">
            <a:spAutoFit/>
          </a:bodyPr>
          <a:lstStyle/>
          <a:p>
            <a:r>
              <a:rPr lang="ru-KZ" sz="2000" dirty="0"/>
              <a:t>ДНҚ </a:t>
            </a:r>
            <a:r>
              <a:rPr lang="ru-KZ" sz="2000" dirty="0" err="1"/>
              <a:t>транспозондары</a:t>
            </a:r>
            <a:r>
              <a:rPr lang="ru-KZ" sz="2000" dirty="0"/>
              <a:t> «</a:t>
            </a:r>
            <a:r>
              <a:rPr lang="ru-KZ" sz="2000" dirty="0" err="1"/>
              <a:t>кесу</a:t>
            </a:r>
            <a:r>
              <a:rPr lang="ru-KZ" sz="2000" dirty="0"/>
              <a:t> </a:t>
            </a:r>
            <a:r>
              <a:rPr lang="ru-KZ" sz="2000" dirty="0" err="1"/>
              <a:t>және</a:t>
            </a:r>
            <a:r>
              <a:rPr lang="ru-KZ" sz="2000" dirty="0"/>
              <a:t> </a:t>
            </a:r>
            <a:r>
              <a:rPr lang="ru-KZ" sz="2000" dirty="0" err="1"/>
              <a:t>қою</a:t>
            </a:r>
            <a:r>
              <a:rPr lang="ru-KZ" sz="2000" dirty="0"/>
              <a:t>» </a:t>
            </a:r>
            <a:r>
              <a:rPr lang="ru-KZ" sz="2000" dirty="0" err="1"/>
              <a:t>қағидаты</a:t>
            </a:r>
            <a:r>
              <a:rPr lang="ru-KZ" sz="2000" dirty="0"/>
              <a:t> </a:t>
            </a:r>
            <a:r>
              <a:rPr lang="ru-KZ" sz="2000" dirty="0" err="1"/>
              <a:t>бойынша</a:t>
            </a:r>
            <a:r>
              <a:rPr lang="ru-KZ" sz="2000" dirty="0"/>
              <a:t> </a:t>
            </a:r>
            <a:r>
              <a:rPr lang="ru-KZ" sz="2000" dirty="0" err="1"/>
              <a:t>жұмыс</a:t>
            </a:r>
            <a:r>
              <a:rPr lang="ru-KZ" sz="2000" dirty="0"/>
              <a:t> </a:t>
            </a:r>
            <a:r>
              <a:rPr lang="ru-KZ" sz="2000" dirty="0" err="1"/>
              <a:t>істейді</a:t>
            </a:r>
            <a:r>
              <a:rPr lang="ru-KZ" sz="2000" dirty="0"/>
              <a:t>, ал </a:t>
            </a:r>
            <a:r>
              <a:rPr lang="ru-KZ" sz="2000" dirty="0" err="1"/>
              <a:t>ретротранспозондар</a:t>
            </a:r>
            <a:r>
              <a:rPr lang="ru-KZ" sz="2000" dirty="0"/>
              <a:t> «</a:t>
            </a:r>
            <a:r>
              <a:rPr lang="ru-KZ" sz="2000" dirty="0" err="1"/>
              <a:t>көшіру</a:t>
            </a:r>
            <a:r>
              <a:rPr lang="ru-KZ" sz="2000" dirty="0"/>
              <a:t> </a:t>
            </a:r>
            <a:r>
              <a:rPr lang="ru-KZ" sz="2000" dirty="0" err="1"/>
              <a:t>және</a:t>
            </a:r>
            <a:r>
              <a:rPr lang="ru-KZ" sz="2000" dirty="0"/>
              <a:t> </a:t>
            </a:r>
            <a:r>
              <a:rPr lang="ru-KZ" sz="2000" dirty="0" err="1"/>
              <a:t>қою</a:t>
            </a:r>
            <a:r>
              <a:rPr lang="ru-KZ" sz="2000" dirty="0"/>
              <a:t>» </a:t>
            </a:r>
            <a:r>
              <a:rPr lang="ru-KZ" sz="2000" dirty="0" err="1"/>
              <a:t>қағидаты</a:t>
            </a:r>
            <a:r>
              <a:rPr lang="ru-KZ" sz="2000" dirty="0"/>
              <a:t> </a:t>
            </a:r>
            <a:r>
              <a:rPr lang="ru-KZ" sz="2000" dirty="0" err="1"/>
              <a:t>бойынша</a:t>
            </a:r>
            <a:r>
              <a:rPr lang="ru-KZ" sz="2000" dirty="0"/>
              <a:t> </a:t>
            </a:r>
            <a:r>
              <a:rPr lang="ru-KZ" sz="2000" dirty="0" err="1"/>
              <a:t>жұмыс</a:t>
            </a:r>
            <a:r>
              <a:rPr lang="ru-KZ" sz="2000" dirty="0"/>
              <a:t> </a:t>
            </a:r>
            <a:r>
              <a:rPr lang="ru-KZ" sz="2000" dirty="0" err="1"/>
              <a:t>істейді</a:t>
            </a:r>
            <a:r>
              <a:rPr lang="ru-KZ" sz="2000" dirty="0"/>
              <a:t>. ДНҚ </a:t>
            </a:r>
            <a:r>
              <a:rPr lang="ru-KZ" sz="2000" dirty="0" err="1"/>
              <a:t>транспозондары</a:t>
            </a:r>
            <a:r>
              <a:rPr lang="ru-KZ" sz="2000" dirty="0"/>
              <a:t> </a:t>
            </a:r>
            <a:r>
              <a:rPr lang="ru-KZ" sz="2000" dirty="0" err="1"/>
              <a:t>транспозаза</a:t>
            </a:r>
            <a:r>
              <a:rPr lang="ru-KZ" sz="2000" dirty="0"/>
              <a:t> </a:t>
            </a:r>
            <a:r>
              <a:rPr lang="ru-KZ" sz="2000" dirty="0" err="1"/>
              <a:t>деп</a:t>
            </a:r>
            <a:r>
              <a:rPr lang="ru-KZ" sz="2000" dirty="0"/>
              <a:t> </a:t>
            </a:r>
            <a:r>
              <a:rPr lang="ru-KZ" sz="2000" dirty="0" err="1"/>
              <a:t>аталатын</a:t>
            </a:r>
            <a:r>
              <a:rPr lang="ru-KZ" sz="2000" dirty="0"/>
              <a:t> </a:t>
            </a:r>
            <a:r>
              <a:rPr lang="ru-KZ" sz="2000" dirty="0" err="1"/>
              <a:t>кодтайтын</a:t>
            </a:r>
            <a:r>
              <a:rPr lang="ru-KZ" sz="2000" dirty="0"/>
              <a:t> </a:t>
            </a:r>
            <a:r>
              <a:rPr lang="ru-KZ" sz="2000" dirty="0" err="1"/>
              <a:t>ақуыздың</a:t>
            </a:r>
            <a:r>
              <a:rPr lang="ru-KZ" sz="2000" dirty="0"/>
              <a:t> </a:t>
            </a:r>
            <a:r>
              <a:rPr lang="ru-KZ" sz="2000" dirty="0" err="1"/>
              <a:t>әсері</a:t>
            </a:r>
            <a:r>
              <a:rPr lang="ru-KZ" sz="2000" dirty="0"/>
              <a:t> </a:t>
            </a:r>
            <a:r>
              <a:rPr lang="ru-KZ" sz="2000" dirty="0" err="1"/>
              <a:t>арқылы</a:t>
            </a:r>
            <a:r>
              <a:rPr lang="ru-KZ" sz="2000" dirty="0"/>
              <a:t> геном </a:t>
            </a:r>
            <a:r>
              <a:rPr lang="ru-KZ" sz="2000" dirty="0" err="1"/>
              <a:t>бойынша</a:t>
            </a:r>
            <a:r>
              <a:rPr lang="ru-KZ" sz="2000" dirty="0"/>
              <a:t> </a:t>
            </a:r>
            <a:r>
              <a:rPr lang="ru-KZ" sz="2000" dirty="0" err="1"/>
              <a:t>қозғала</a:t>
            </a:r>
            <a:r>
              <a:rPr lang="ru-KZ" sz="2000" dirty="0"/>
              <a:t> </a:t>
            </a:r>
            <a:r>
              <a:rPr lang="ru-KZ" sz="2000" dirty="0" err="1"/>
              <a:t>алады</a:t>
            </a:r>
            <a:r>
              <a:rPr lang="ru-KZ" sz="2000" dirty="0"/>
              <a:t> </a:t>
            </a:r>
            <a:r>
              <a:rPr lang="ru-KZ" sz="2000" dirty="0" err="1"/>
              <a:t>және</a:t>
            </a:r>
            <a:r>
              <a:rPr lang="ru-KZ" sz="2000" dirty="0"/>
              <a:t> </a:t>
            </a:r>
            <a:r>
              <a:rPr lang="ru-KZ" sz="2000" dirty="0" err="1"/>
              <a:t>олардың</a:t>
            </a:r>
            <a:r>
              <a:rPr lang="ru-KZ" sz="2000" dirty="0"/>
              <a:t> </a:t>
            </a:r>
            <a:r>
              <a:rPr lang="ru-KZ" sz="2000" dirty="0" err="1"/>
              <a:t>өмірлік</a:t>
            </a:r>
            <a:r>
              <a:rPr lang="ru-KZ" sz="2000" dirty="0"/>
              <a:t> </a:t>
            </a:r>
            <a:r>
              <a:rPr lang="ru-KZ" sz="2000" dirty="0" err="1"/>
              <a:t>циклі</a:t>
            </a:r>
            <a:r>
              <a:rPr lang="ru-KZ" sz="2000" dirty="0"/>
              <a:t> </a:t>
            </a:r>
            <a:r>
              <a:rPr lang="ru-KZ" sz="2000" dirty="0" err="1"/>
              <a:t>кері</a:t>
            </a:r>
            <a:r>
              <a:rPr lang="ru-KZ" sz="2000" dirty="0"/>
              <a:t> транскрипция </a:t>
            </a:r>
            <a:r>
              <a:rPr lang="ru-KZ" sz="2000" dirty="0" err="1"/>
              <a:t>кезеңін</a:t>
            </a:r>
            <a:r>
              <a:rPr lang="ru-KZ" sz="2000" dirty="0"/>
              <a:t> </a:t>
            </a:r>
            <a:r>
              <a:rPr lang="ru-KZ" sz="2000" dirty="0" err="1"/>
              <a:t>қамтиды</a:t>
            </a:r>
            <a:r>
              <a:rPr lang="ru-KZ" sz="2000" dirty="0"/>
              <a:t>.</a:t>
            </a:r>
          </a:p>
        </p:txBody>
      </p:sp>
    </p:spTree>
    <p:extLst>
      <p:ext uri="{BB962C8B-B14F-4D97-AF65-F5344CB8AC3E}">
        <p14:creationId xmlns:p14="http://schemas.microsoft.com/office/powerpoint/2010/main" val="867142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Объект 3">
            <a:extLst>
              <a:ext uri="{FF2B5EF4-FFF2-40B4-BE49-F238E27FC236}">
                <a16:creationId xmlns:a16="http://schemas.microsoft.com/office/drawing/2014/main" id="{43857DF4-ECC8-A219-054F-49487D5AFD8C}"/>
              </a:ext>
            </a:extLst>
          </p:cNvPr>
          <p:cNvPicPr>
            <a:picLocks noChangeAspect="1"/>
          </p:cNvPicPr>
          <p:nvPr/>
        </p:nvPicPr>
        <p:blipFill>
          <a:blip r:embed="rId3"/>
          <a:stretch>
            <a:fillRect/>
          </a:stretch>
        </p:blipFill>
        <p:spPr>
          <a:xfrm>
            <a:off x="836009" y="1215798"/>
            <a:ext cx="3818287" cy="4388834"/>
          </a:xfrm>
          <a:prstGeom prst="rect">
            <a:avLst/>
          </a:prstGeom>
        </p:spPr>
      </p:pic>
      <p:sp>
        <p:nvSpPr>
          <p:cNvPr id="3" name="Объект 2">
            <a:extLst>
              <a:ext uri="{FF2B5EF4-FFF2-40B4-BE49-F238E27FC236}">
                <a16:creationId xmlns:a16="http://schemas.microsoft.com/office/drawing/2014/main" id="{CBAA0739-01D3-7271-9FDE-082CB37C5949}"/>
              </a:ext>
            </a:extLst>
          </p:cNvPr>
          <p:cNvSpPr>
            <a:spLocks noGrp="1"/>
          </p:cNvSpPr>
          <p:nvPr>
            <p:ph idx="1"/>
          </p:nvPr>
        </p:nvSpPr>
        <p:spPr>
          <a:xfrm>
            <a:off x="4654296" y="492369"/>
            <a:ext cx="7323339" cy="5684594"/>
          </a:xfrm>
        </p:spPr>
        <p:txBody>
          <a:bodyPr>
            <a:normAutofit/>
          </a:bodyPr>
          <a:lstStyle/>
          <a:p>
            <a:r>
              <a:rPr lang="ru-RU" sz="1800" dirty="0" err="1">
                <a:gradFill>
                  <a:gsLst>
                    <a:gs pos="34000">
                      <a:schemeClr val="tx1">
                        <a:lumMod val="93000"/>
                      </a:schemeClr>
                    </a:gs>
                    <a:gs pos="0">
                      <a:schemeClr val="bg1">
                        <a:lumMod val="25000"/>
                        <a:lumOff val="75000"/>
                      </a:schemeClr>
                    </a:gs>
                    <a:gs pos="100000">
                      <a:schemeClr val="tx1"/>
                    </a:gs>
                  </a:gsLst>
                  <a:lin ang="4800000" scaled="0"/>
                </a:gradFill>
              </a:rPr>
              <a:t>Енгізу</a:t>
            </a:r>
            <a:r>
              <a:rPr lang="ru-RU" sz="1800" dirty="0">
                <a:gradFill>
                  <a:gsLst>
                    <a:gs pos="34000">
                      <a:schemeClr val="tx1">
                        <a:lumMod val="93000"/>
                      </a:schemeClr>
                    </a:gs>
                    <a:gs pos="0">
                      <a:schemeClr val="bg1">
                        <a:lumMod val="25000"/>
                        <a:lumOff val="75000"/>
                      </a:schemeClr>
                    </a:gs>
                    <a:gs pos="100000">
                      <a:schemeClr val="tx1"/>
                    </a:gs>
                  </a:gsLst>
                  <a:lin ang="4800000" scaled="0"/>
                </a:gradFill>
              </a:rPr>
              <a:t>  (</a:t>
            </a:r>
            <a:r>
              <a:rPr lang="ru-RU" sz="1800" dirty="0" err="1">
                <a:gradFill>
                  <a:gsLst>
                    <a:gs pos="34000">
                      <a:schemeClr val="tx1">
                        <a:lumMod val="93000"/>
                      </a:schemeClr>
                    </a:gs>
                    <a:gs pos="0">
                      <a:schemeClr val="bg1">
                        <a:lumMod val="25000"/>
                        <a:lumOff val="75000"/>
                      </a:schemeClr>
                    </a:gs>
                    <a:gs pos="100000">
                      <a:schemeClr val="tx1"/>
                    </a:gs>
                  </a:gsLst>
                  <a:lin ang="4800000" scaled="0"/>
                </a:gradFill>
              </a:rPr>
              <a:t>инсерционды</a:t>
            </a:r>
            <a:r>
              <a:rPr lang="ru-RU" sz="1800" dirty="0">
                <a:gradFill>
                  <a:gsLst>
                    <a:gs pos="34000">
                      <a:schemeClr val="tx1">
                        <a:lumMod val="93000"/>
                      </a:schemeClr>
                    </a:gs>
                    <a:gs pos="0">
                      <a:schemeClr val="bg1">
                        <a:lumMod val="25000"/>
                        <a:lumOff val="75000"/>
                      </a:schemeClr>
                    </a:gs>
                    <a:gs pos="100000">
                      <a:schemeClr val="tx1"/>
                    </a:gs>
                  </a:gsLst>
                  <a:lin ang="4800000" scaled="0"/>
                </a:gradFill>
              </a:rPr>
              <a:t>)  </a:t>
            </a:r>
            <a:r>
              <a:rPr lang="ru-RU" sz="1800" dirty="0" err="1">
                <a:gradFill>
                  <a:gsLst>
                    <a:gs pos="34000">
                      <a:schemeClr val="tx1">
                        <a:lumMod val="93000"/>
                      </a:schemeClr>
                    </a:gs>
                    <a:gs pos="0">
                      <a:schemeClr val="bg1">
                        <a:lumMod val="25000"/>
                        <a:lumOff val="75000"/>
                      </a:schemeClr>
                    </a:gs>
                    <a:gs pos="100000">
                      <a:schemeClr val="tx1"/>
                    </a:gs>
                  </a:gsLst>
                  <a:lin ang="4800000" scaled="0"/>
                </a:gradFill>
              </a:rPr>
              <a:t>тізбегі</a:t>
            </a:r>
            <a:r>
              <a:rPr lang="ru-RU" sz="1800" dirty="0">
                <a:gradFill>
                  <a:gsLst>
                    <a:gs pos="34000">
                      <a:schemeClr val="tx1">
                        <a:lumMod val="93000"/>
                      </a:schemeClr>
                    </a:gs>
                    <a:gs pos="0">
                      <a:schemeClr val="bg1">
                        <a:lumMod val="25000"/>
                        <a:lumOff val="75000"/>
                      </a:schemeClr>
                    </a:gs>
                    <a:gs pos="100000">
                      <a:schemeClr val="tx1"/>
                    </a:gs>
                  </a:gsLst>
                  <a:lin ang="4800000" scaled="0"/>
                </a:gradFill>
              </a:rPr>
              <a:t> </a:t>
            </a:r>
            <a:r>
              <a:rPr lang="en-US" sz="1800" dirty="0">
                <a:gradFill>
                  <a:gsLst>
                    <a:gs pos="34000">
                      <a:schemeClr val="tx1">
                        <a:lumMod val="93000"/>
                      </a:schemeClr>
                    </a:gs>
                    <a:gs pos="0">
                      <a:schemeClr val="bg1">
                        <a:lumMod val="25000"/>
                        <a:lumOff val="75000"/>
                      </a:schemeClr>
                    </a:gs>
                    <a:gs pos="100000">
                      <a:schemeClr val="tx1"/>
                    </a:gs>
                  </a:gsLst>
                  <a:lin ang="4800000" scaled="0"/>
                </a:gradFill>
              </a:rPr>
              <a:t>IS-</a:t>
            </a:r>
            <a:r>
              <a:rPr lang="ru-RU" sz="1800" dirty="0" err="1">
                <a:gradFill>
                  <a:gsLst>
                    <a:gs pos="34000">
                      <a:schemeClr val="tx1">
                        <a:lumMod val="93000"/>
                      </a:schemeClr>
                    </a:gs>
                    <a:gs pos="0">
                      <a:schemeClr val="bg1">
                        <a:lumMod val="25000"/>
                        <a:lumOff val="75000"/>
                      </a:schemeClr>
                    </a:gs>
                    <a:gs pos="100000">
                      <a:schemeClr val="tx1"/>
                    </a:gs>
                  </a:gsLst>
                  <a:lin ang="4800000" scaled="0"/>
                </a:gradFill>
              </a:rPr>
              <a:t>элементтер</a:t>
            </a:r>
            <a:r>
              <a:rPr lang="ru-RU" sz="1800" dirty="0">
                <a:gradFill>
                  <a:gsLst>
                    <a:gs pos="34000">
                      <a:schemeClr val="tx1">
                        <a:lumMod val="93000"/>
                      </a:schemeClr>
                    </a:gs>
                    <a:gs pos="0">
                      <a:schemeClr val="bg1">
                        <a:lumMod val="25000"/>
                        <a:lumOff val="75000"/>
                      </a:schemeClr>
                    </a:gs>
                    <a:gs pos="100000">
                      <a:schemeClr val="tx1"/>
                    </a:gs>
                  </a:gsLst>
                  <a:lin ang="4800000" scaled="0"/>
                </a:gradFill>
              </a:rPr>
              <a:t> - </a:t>
            </a:r>
            <a:r>
              <a:rPr lang="ru-RU" sz="1800" dirty="0" err="1">
                <a:gradFill>
                  <a:gsLst>
                    <a:gs pos="34000">
                      <a:schemeClr val="tx1">
                        <a:lumMod val="93000"/>
                      </a:schemeClr>
                    </a:gs>
                    <a:gs pos="0">
                      <a:schemeClr val="bg1">
                        <a:lumMod val="25000"/>
                        <a:lumOff val="75000"/>
                      </a:schemeClr>
                    </a:gs>
                    <a:gs pos="100000">
                      <a:schemeClr val="tx1"/>
                    </a:gs>
                  </a:gsLst>
                  <a:lin ang="4800000" scaled="0"/>
                </a:gradFill>
              </a:rPr>
              <a:t>бір</a:t>
            </a:r>
            <a:r>
              <a:rPr lang="ru-RU" sz="1800" dirty="0">
                <a:gradFill>
                  <a:gsLst>
                    <a:gs pos="34000">
                      <a:schemeClr val="tx1">
                        <a:lumMod val="93000"/>
                      </a:schemeClr>
                    </a:gs>
                    <a:gs pos="0">
                      <a:schemeClr val="bg1">
                        <a:lumMod val="25000"/>
                        <a:lumOff val="75000"/>
                      </a:schemeClr>
                    </a:gs>
                    <a:gs pos="100000">
                      <a:schemeClr val="tx1"/>
                    </a:gs>
                  </a:gsLst>
                  <a:lin ang="4800000" scaled="0"/>
                </a:gradFill>
              </a:rPr>
              <a:t> </a:t>
            </a:r>
            <a:r>
              <a:rPr lang="ru-RU" sz="1800" dirty="0" err="1">
                <a:gradFill>
                  <a:gsLst>
                    <a:gs pos="34000">
                      <a:schemeClr val="tx1">
                        <a:lumMod val="93000"/>
                      </a:schemeClr>
                    </a:gs>
                    <a:gs pos="0">
                      <a:schemeClr val="bg1">
                        <a:lumMod val="25000"/>
                        <a:lumOff val="75000"/>
                      </a:schemeClr>
                    </a:gs>
                    <a:gs pos="100000">
                      <a:schemeClr val="tx1"/>
                    </a:gs>
                  </a:gsLst>
                  <a:lin ang="4800000" scaled="0"/>
                </a:gradFill>
              </a:rPr>
              <a:t>репликон</a:t>
            </a:r>
            <a:r>
              <a:rPr lang="ru-RU" sz="1800" dirty="0">
                <a:gradFill>
                  <a:gsLst>
                    <a:gs pos="34000">
                      <a:schemeClr val="tx1">
                        <a:lumMod val="93000"/>
                      </a:schemeClr>
                    </a:gs>
                    <a:gs pos="0">
                      <a:schemeClr val="bg1">
                        <a:lumMod val="25000"/>
                        <a:lumOff val="75000"/>
                      </a:schemeClr>
                    </a:gs>
                    <a:gs pos="100000">
                      <a:schemeClr val="tx1"/>
                    </a:gs>
                  </a:gsLst>
                  <a:lin ang="4800000" scaled="0"/>
                </a:gradFill>
              </a:rPr>
              <a:t> </a:t>
            </a:r>
            <a:r>
              <a:rPr lang="ru-RU" sz="1800" dirty="0" err="1">
                <a:gradFill>
                  <a:gsLst>
                    <a:gs pos="34000">
                      <a:schemeClr val="tx1">
                        <a:lumMod val="93000"/>
                      </a:schemeClr>
                    </a:gs>
                    <a:gs pos="0">
                      <a:schemeClr val="bg1">
                        <a:lumMod val="25000"/>
                        <a:lumOff val="75000"/>
                      </a:schemeClr>
                    </a:gs>
                    <a:gs pos="100000">
                      <a:schemeClr val="tx1"/>
                    </a:gs>
                  </a:gsLst>
                  <a:lin ang="4800000" scaled="0"/>
                </a:gradFill>
              </a:rPr>
              <a:t>аймағынан</a:t>
            </a:r>
            <a:r>
              <a:rPr lang="ru-RU" sz="1800" dirty="0">
                <a:gradFill>
                  <a:gsLst>
                    <a:gs pos="34000">
                      <a:schemeClr val="tx1">
                        <a:lumMod val="93000"/>
                      </a:schemeClr>
                    </a:gs>
                    <a:gs pos="0">
                      <a:schemeClr val="bg1">
                        <a:lumMod val="25000"/>
                        <a:lumOff val="75000"/>
                      </a:schemeClr>
                    </a:gs>
                    <a:gs pos="100000">
                      <a:schemeClr val="tx1"/>
                    </a:gs>
                  </a:gsLst>
                  <a:lin ang="4800000" scaled="0"/>
                </a:gradFill>
              </a:rPr>
              <a:t> </a:t>
            </a:r>
            <a:r>
              <a:rPr lang="ru-RU" sz="1800" dirty="0" err="1">
                <a:gradFill>
                  <a:gsLst>
                    <a:gs pos="34000">
                      <a:schemeClr val="tx1">
                        <a:lumMod val="93000"/>
                      </a:schemeClr>
                    </a:gs>
                    <a:gs pos="0">
                      <a:schemeClr val="bg1">
                        <a:lumMod val="25000"/>
                        <a:lumOff val="75000"/>
                      </a:schemeClr>
                    </a:gs>
                    <a:gs pos="100000">
                      <a:schemeClr val="tx1"/>
                    </a:gs>
                  </a:gsLst>
                  <a:lin ang="4800000" scaled="0"/>
                </a:gradFill>
              </a:rPr>
              <a:t>екіншісіне</a:t>
            </a:r>
            <a:r>
              <a:rPr lang="ru-RU" sz="1800" dirty="0">
                <a:gradFill>
                  <a:gsLst>
                    <a:gs pos="34000">
                      <a:schemeClr val="tx1">
                        <a:lumMod val="93000"/>
                      </a:schemeClr>
                    </a:gs>
                    <a:gs pos="0">
                      <a:schemeClr val="bg1">
                        <a:lumMod val="25000"/>
                        <a:lumOff val="75000"/>
                      </a:schemeClr>
                    </a:gs>
                    <a:gs pos="100000">
                      <a:schemeClr val="tx1"/>
                    </a:gs>
                  </a:gsLst>
                  <a:lin ang="4800000" scaled="0"/>
                </a:gradFill>
              </a:rPr>
              <a:t>, </a:t>
            </a:r>
            <a:r>
              <a:rPr lang="ru-RU" sz="1800" dirty="0" err="1">
                <a:gradFill>
                  <a:gsLst>
                    <a:gs pos="34000">
                      <a:schemeClr val="tx1">
                        <a:lumMod val="93000"/>
                      </a:schemeClr>
                    </a:gs>
                    <a:gs pos="0">
                      <a:schemeClr val="bg1">
                        <a:lumMod val="25000"/>
                        <a:lumOff val="75000"/>
                      </a:schemeClr>
                    </a:gs>
                    <a:gs pos="100000">
                      <a:schemeClr val="tx1"/>
                    </a:gs>
                  </a:gsLst>
                  <a:lin ang="4800000" scaled="0"/>
                </a:gradFill>
              </a:rPr>
              <a:t>сондай-ақ</a:t>
            </a:r>
            <a:r>
              <a:rPr lang="ru-RU" sz="1800" dirty="0">
                <a:gradFill>
                  <a:gsLst>
                    <a:gs pos="34000">
                      <a:schemeClr val="tx1">
                        <a:lumMod val="93000"/>
                      </a:schemeClr>
                    </a:gs>
                    <a:gs pos="0">
                      <a:schemeClr val="bg1">
                        <a:lumMod val="25000"/>
                        <a:lumOff val="75000"/>
                      </a:schemeClr>
                    </a:gs>
                    <a:gs pos="100000">
                      <a:schemeClr val="tx1"/>
                    </a:gs>
                  </a:gsLst>
                  <a:lin ang="4800000" scaled="0"/>
                </a:gradFill>
              </a:rPr>
              <a:t> </a:t>
            </a:r>
            <a:r>
              <a:rPr lang="ru-RU" sz="1800" dirty="0" err="1">
                <a:gradFill>
                  <a:gsLst>
                    <a:gs pos="34000">
                      <a:schemeClr val="tx1">
                        <a:lumMod val="93000"/>
                      </a:schemeClr>
                    </a:gs>
                    <a:gs pos="0">
                      <a:schemeClr val="bg1">
                        <a:lumMod val="25000"/>
                        <a:lumOff val="75000"/>
                      </a:schemeClr>
                    </a:gs>
                    <a:gs pos="100000">
                      <a:schemeClr val="tx1"/>
                    </a:gs>
                  </a:gsLst>
                  <a:lin ang="4800000" scaled="0"/>
                </a:gradFill>
              </a:rPr>
              <a:t>репликондар</a:t>
            </a:r>
            <a:r>
              <a:rPr lang="ru-RU" sz="1800" dirty="0">
                <a:gradFill>
                  <a:gsLst>
                    <a:gs pos="34000">
                      <a:schemeClr val="tx1">
                        <a:lumMod val="93000"/>
                      </a:schemeClr>
                    </a:gs>
                    <a:gs pos="0">
                      <a:schemeClr val="bg1">
                        <a:lumMod val="25000"/>
                        <a:lumOff val="75000"/>
                      </a:schemeClr>
                    </a:gs>
                    <a:gs pos="100000">
                      <a:schemeClr val="tx1"/>
                    </a:gs>
                  </a:gsLst>
                  <a:lin ang="4800000" scaled="0"/>
                </a:gradFill>
              </a:rPr>
              <a:t> </a:t>
            </a:r>
            <a:r>
              <a:rPr lang="ru-RU" sz="1800" dirty="0" err="1">
                <a:gradFill>
                  <a:gsLst>
                    <a:gs pos="34000">
                      <a:schemeClr val="tx1">
                        <a:lumMod val="93000"/>
                      </a:schemeClr>
                    </a:gs>
                    <a:gs pos="0">
                      <a:schemeClr val="bg1">
                        <a:lumMod val="25000"/>
                        <a:lumOff val="75000"/>
                      </a:schemeClr>
                    </a:gs>
                    <a:gs pos="100000">
                      <a:schemeClr val="tx1"/>
                    </a:gs>
                  </a:gsLst>
                  <a:lin ang="4800000" scaled="0"/>
                </a:gradFill>
              </a:rPr>
              <a:t>арасында</a:t>
            </a:r>
            <a:r>
              <a:rPr lang="ru-RU" sz="1800" dirty="0">
                <a:gradFill>
                  <a:gsLst>
                    <a:gs pos="34000">
                      <a:schemeClr val="tx1">
                        <a:lumMod val="93000"/>
                      </a:schemeClr>
                    </a:gs>
                    <a:gs pos="0">
                      <a:schemeClr val="bg1">
                        <a:lumMod val="25000"/>
                        <a:lumOff val="75000"/>
                      </a:schemeClr>
                    </a:gs>
                    <a:gs pos="100000">
                      <a:schemeClr val="tx1"/>
                    </a:gs>
                  </a:gsLst>
                  <a:lin ang="4800000" scaled="0"/>
                </a:gradFill>
              </a:rPr>
              <a:t> </a:t>
            </a:r>
            <a:r>
              <a:rPr lang="ru-RU" sz="1800" dirty="0" err="1">
                <a:gradFill>
                  <a:gsLst>
                    <a:gs pos="34000">
                      <a:schemeClr val="tx1">
                        <a:lumMod val="93000"/>
                      </a:schemeClr>
                    </a:gs>
                    <a:gs pos="0">
                      <a:schemeClr val="bg1">
                        <a:lumMod val="25000"/>
                        <a:lumOff val="75000"/>
                      </a:schemeClr>
                    </a:gs>
                    <a:gs pos="100000">
                      <a:schemeClr val="tx1"/>
                    </a:gs>
                  </a:gsLst>
                  <a:lin ang="4800000" scaled="0"/>
                </a:gradFill>
              </a:rPr>
              <a:t>тұтастай</a:t>
            </a:r>
            <a:r>
              <a:rPr lang="ru-RU" sz="1800" dirty="0">
                <a:gradFill>
                  <a:gsLst>
                    <a:gs pos="34000">
                      <a:schemeClr val="tx1">
                        <a:lumMod val="93000"/>
                      </a:schemeClr>
                    </a:gs>
                    <a:gs pos="0">
                      <a:schemeClr val="bg1">
                        <a:lumMod val="25000"/>
                        <a:lumOff val="75000"/>
                      </a:schemeClr>
                    </a:gs>
                    <a:gs pos="100000">
                      <a:schemeClr val="tx1"/>
                    </a:gs>
                  </a:gsLst>
                  <a:lin ang="4800000" scaled="0"/>
                </a:gradFill>
              </a:rPr>
              <a:t> </a:t>
            </a:r>
            <a:r>
              <a:rPr lang="ru-RU" sz="1800" dirty="0" err="1">
                <a:gradFill>
                  <a:gsLst>
                    <a:gs pos="34000">
                      <a:schemeClr val="tx1">
                        <a:lumMod val="93000"/>
                      </a:schemeClr>
                    </a:gs>
                    <a:gs pos="0">
                      <a:schemeClr val="bg1">
                        <a:lumMod val="25000"/>
                        <a:lumOff val="75000"/>
                      </a:schemeClr>
                    </a:gs>
                    <a:gs pos="100000">
                      <a:schemeClr val="tx1"/>
                    </a:gs>
                  </a:gsLst>
                  <a:lin ang="4800000" scaled="0"/>
                </a:gradFill>
              </a:rPr>
              <a:t>қозғала</a:t>
            </a:r>
            <a:r>
              <a:rPr lang="ru-RU" sz="1800" dirty="0">
                <a:gradFill>
                  <a:gsLst>
                    <a:gs pos="34000">
                      <a:schemeClr val="tx1">
                        <a:lumMod val="93000"/>
                      </a:schemeClr>
                    </a:gs>
                    <a:gs pos="0">
                      <a:schemeClr val="bg1">
                        <a:lumMod val="25000"/>
                        <a:lumOff val="75000"/>
                      </a:schemeClr>
                    </a:gs>
                    <a:gs pos="100000">
                      <a:schemeClr val="tx1"/>
                    </a:gs>
                  </a:gsLst>
                  <a:lin ang="4800000" scaled="0"/>
                </a:gradFill>
              </a:rPr>
              <a:t> </a:t>
            </a:r>
            <a:r>
              <a:rPr lang="ru-RU" sz="1800" dirty="0" err="1">
                <a:gradFill>
                  <a:gsLst>
                    <a:gs pos="34000">
                      <a:schemeClr val="tx1">
                        <a:lumMod val="93000"/>
                      </a:schemeClr>
                    </a:gs>
                    <a:gs pos="0">
                      <a:schemeClr val="bg1">
                        <a:lumMod val="25000"/>
                        <a:lumOff val="75000"/>
                      </a:schemeClr>
                    </a:gs>
                    <a:gs pos="100000">
                      <a:schemeClr val="tx1"/>
                    </a:gs>
                  </a:gsLst>
                  <a:lin ang="4800000" scaled="0"/>
                </a:gradFill>
              </a:rPr>
              <a:t>алатын</a:t>
            </a:r>
            <a:r>
              <a:rPr lang="ru-RU" sz="1800" dirty="0">
                <a:gradFill>
                  <a:gsLst>
                    <a:gs pos="34000">
                      <a:schemeClr val="tx1">
                        <a:lumMod val="93000"/>
                      </a:schemeClr>
                    </a:gs>
                    <a:gs pos="0">
                      <a:schemeClr val="bg1">
                        <a:lumMod val="25000"/>
                        <a:lumOff val="75000"/>
                      </a:schemeClr>
                    </a:gs>
                    <a:gs pos="100000">
                      <a:schemeClr val="tx1"/>
                    </a:gs>
                  </a:gsLst>
                  <a:lin ang="4800000" scaled="0"/>
                </a:gradFill>
              </a:rPr>
              <a:t> ДНҚ </a:t>
            </a:r>
            <a:r>
              <a:rPr lang="ru-RU" sz="1800" dirty="0" err="1">
                <a:gradFill>
                  <a:gsLst>
                    <a:gs pos="34000">
                      <a:schemeClr val="tx1">
                        <a:lumMod val="93000"/>
                      </a:schemeClr>
                    </a:gs>
                    <a:gs pos="0">
                      <a:schemeClr val="bg1">
                        <a:lumMod val="25000"/>
                        <a:lumOff val="75000"/>
                      </a:schemeClr>
                    </a:gs>
                    <a:gs pos="100000">
                      <a:schemeClr val="tx1"/>
                    </a:gs>
                  </a:gsLst>
                  <a:lin ang="4800000" scaled="0"/>
                </a:gradFill>
              </a:rPr>
              <a:t>аймақтары</a:t>
            </a:r>
            <a:r>
              <a:rPr lang="ru-RU" sz="1800" dirty="0">
                <a:gradFill>
                  <a:gsLst>
                    <a:gs pos="34000">
                      <a:schemeClr val="tx1">
                        <a:lumMod val="93000"/>
                      </a:schemeClr>
                    </a:gs>
                    <a:gs pos="0">
                      <a:schemeClr val="bg1">
                        <a:lumMod val="25000"/>
                        <a:lumOff val="75000"/>
                      </a:schemeClr>
                    </a:gs>
                    <a:gs pos="100000">
                      <a:schemeClr val="tx1"/>
                    </a:gs>
                  </a:gsLst>
                  <a:lin ang="4800000" scaled="0"/>
                </a:gradFill>
              </a:rPr>
              <a:t> </a:t>
            </a:r>
            <a:r>
              <a:rPr lang="ru-RU" sz="1800" dirty="0" err="1">
                <a:gradFill>
                  <a:gsLst>
                    <a:gs pos="34000">
                      <a:schemeClr val="tx1">
                        <a:lumMod val="93000"/>
                      </a:schemeClr>
                    </a:gs>
                    <a:gs pos="0">
                      <a:schemeClr val="bg1">
                        <a:lumMod val="25000"/>
                        <a:lumOff val="75000"/>
                      </a:schemeClr>
                    </a:gs>
                    <a:gs pos="100000">
                      <a:schemeClr val="tx1"/>
                    </a:gs>
                  </a:gsLst>
                  <a:lin ang="4800000" scaled="0"/>
                </a:gradFill>
              </a:rPr>
              <a:t>болып</a:t>
            </a:r>
            <a:r>
              <a:rPr lang="ru-RU" sz="1800" dirty="0">
                <a:gradFill>
                  <a:gsLst>
                    <a:gs pos="34000">
                      <a:schemeClr val="tx1">
                        <a:lumMod val="93000"/>
                      </a:schemeClr>
                    </a:gs>
                    <a:gs pos="0">
                      <a:schemeClr val="bg1">
                        <a:lumMod val="25000"/>
                        <a:lumOff val="75000"/>
                      </a:schemeClr>
                    </a:gs>
                    <a:gs pos="100000">
                      <a:schemeClr val="tx1"/>
                    </a:gs>
                  </a:gsLst>
                  <a:lin ang="4800000" scaled="0"/>
                </a:gradFill>
              </a:rPr>
              <a:t> </a:t>
            </a:r>
            <a:r>
              <a:rPr lang="ru-RU" sz="1800" dirty="0" err="1">
                <a:gradFill>
                  <a:gsLst>
                    <a:gs pos="34000">
                      <a:schemeClr val="tx1">
                        <a:lumMod val="93000"/>
                      </a:schemeClr>
                    </a:gs>
                    <a:gs pos="0">
                      <a:schemeClr val="bg1">
                        <a:lumMod val="25000"/>
                        <a:lumOff val="75000"/>
                      </a:schemeClr>
                    </a:gs>
                    <a:gs pos="100000">
                      <a:schemeClr val="tx1"/>
                    </a:gs>
                  </a:gsLst>
                  <a:lin ang="4800000" scaled="0"/>
                </a:gradFill>
              </a:rPr>
              <a:t>табылады</a:t>
            </a:r>
            <a:r>
              <a:rPr lang="ru-RU" sz="1800" dirty="0">
                <a:gradFill>
                  <a:gsLst>
                    <a:gs pos="34000">
                      <a:schemeClr val="tx1">
                        <a:lumMod val="93000"/>
                      </a:schemeClr>
                    </a:gs>
                    <a:gs pos="0">
                      <a:schemeClr val="bg1">
                        <a:lumMod val="25000"/>
                        <a:lumOff val="75000"/>
                      </a:schemeClr>
                    </a:gs>
                    <a:gs pos="100000">
                      <a:schemeClr val="tx1"/>
                    </a:gs>
                  </a:gsLst>
                  <a:lin ang="4800000" scaled="0"/>
                </a:gradFill>
              </a:rPr>
              <a:t>. </a:t>
            </a:r>
          </a:p>
          <a:p>
            <a:r>
              <a:rPr lang="en-US" sz="1800" dirty="0">
                <a:gradFill>
                  <a:gsLst>
                    <a:gs pos="34000">
                      <a:schemeClr val="tx1">
                        <a:lumMod val="93000"/>
                      </a:schemeClr>
                    </a:gs>
                    <a:gs pos="0">
                      <a:schemeClr val="bg1">
                        <a:lumMod val="25000"/>
                        <a:lumOff val="75000"/>
                      </a:schemeClr>
                    </a:gs>
                    <a:gs pos="100000">
                      <a:schemeClr val="tx1"/>
                    </a:gs>
                  </a:gsLst>
                  <a:lin ang="4800000" scaled="0"/>
                </a:gradFill>
              </a:rPr>
              <a:t>IS </a:t>
            </a:r>
            <a:r>
              <a:rPr lang="ru-RU" sz="1800" dirty="0" err="1">
                <a:gradFill>
                  <a:gsLst>
                    <a:gs pos="34000">
                      <a:schemeClr val="tx1">
                        <a:lumMod val="93000"/>
                      </a:schemeClr>
                    </a:gs>
                    <a:gs pos="0">
                      <a:schemeClr val="bg1">
                        <a:lumMod val="25000"/>
                        <a:lumOff val="75000"/>
                      </a:schemeClr>
                    </a:gs>
                    <a:gs pos="100000">
                      <a:schemeClr val="tx1"/>
                    </a:gs>
                  </a:gsLst>
                  <a:lin ang="4800000" scaled="0"/>
                </a:gradFill>
              </a:rPr>
              <a:t>элементінің</a:t>
            </a:r>
            <a:r>
              <a:rPr lang="ru-RU" sz="1800" dirty="0">
                <a:gradFill>
                  <a:gsLst>
                    <a:gs pos="34000">
                      <a:schemeClr val="tx1">
                        <a:lumMod val="93000"/>
                      </a:schemeClr>
                    </a:gs>
                    <a:gs pos="0">
                      <a:schemeClr val="bg1">
                        <a:lumMod val="25000"/>
                        <a:lumOff val="75000"/>
                      </a:schemeClr>
                    </a:gs>
                    <a:gs pos="100000">
                      <a:schemeClr val="tx1"/>
                    </a:gs>
                  </a:gsLst>
                  <a:lin ang="4800000" scaled="0"/>
                </a:gradFill>
              </a:rPr>
              <a:t> </a:t>
            </a:r>
            <a:r>
              <a:rPr lang="ru-RU" sz="1800" dirty="0" err="1">
                <a:gradFill>
                  <a:gsLst>
                    <a:gs pos="34000">
                      <a:schemeClr val="tx1">
                        <a:lumMod val="93000"/>
                      </a:schemeClr>
                    </a:gs>
                    <a:gs pos="0">
                      <a:schemeClr val="bg1">
                        <a:lumMod val="25000"/>
                        <a:lumOff val="75000"/>
                      </a:schemeClr>
                    </a:gs>
                    <a:gs pos="100000">
                      <a:schemeClr val="tx1"/>
                    </a:gs>
                  </a:gsLst>
                  <a:lin ang="4800000" scaled="0"/>
                </a:gradFill>
              </a:rPr>
              <a:t>орталық</a:t>
            </a:r>
            <a:r>
              <a:rPr lang="ru-RU" sz="1800" dirty="0">
                <a:gradFill>
                  <a:gsLst>
                    <a:gs pos="34000">
                      <a:schemeClr val="tx1">
                        <a:lumMod val="93000"/>
                      </a:schemeClr>
                    </a:gs>
                    <a:gs pos="0">
                      <a:schemeClr val="bg1">
                        <a:lumMod val="25000"/>
                        <a:lumOff val="75000"/>
                      </a:schemeClr>
                    </a:gs>
                    <a:gs pos="100000">
                      <a:schemeClr val="tx1"/>
                    </a:gs>
                  </a:gsLst>
                  <a:lin ang="4800000" scaled="0"/>
                </a:gradFill>
              </a:rPr>
              <a:t> </a:t>
            </a:r>
            <a:r>
              <a:rPr lang="ru-RU" sz="1800" dirty="0" err="1">
                <a:gradFill>
                  <a:gsLst>
                    <a:gs pos="34000">
                      <a:schemeClr val="tx1">
                        <a:lumMod val="93000"/>
                      </a:schemeClr>
                    </a:gs>
                    <a:gs pos="0">
                      <a:schemeClr val="bg1">
                        <a:lumMod val="25000"/>
                        <a:lumOff val="75000"/>
                      </a:schemeClr>
                    </a:gs>
                    <a:gs pos="100000">
                      <a:schemeClr val="tx1"/>
                    </a:gs>
                  </a:gsLst>
                  <a:lin ang="4800000" scaled="0"/>
                </a:gradFill>
              </a:rPr>
              <a:t>бөлігін</a:t>
            </a:r>
            <a:r>
              <a:rPr lang="ru-RU" sz="1800" dirty="0">
                <a:gradFill>
                  <a:gsLst>
                    <a:gs pos="34000">
                      <a:schemeClr val="tx1">
                        <a:lumMod val="93000"/>
                      </a:schemeClr>
                    </a:gs>
                    <a:gs pos="0">
                      <a:schemeClr val="bg1">
                        <a:lumMod val="25000"/>
                        <a:lumOff val="75000"/>
                      </a:schemeClr>
                    </a:gs>
                    <a:gs pos="100000">
                      <a:schemeClr val="tx1"/>
                    </a:gs>
                  </a:gsLst>
                  <a:lin ang="4800000" scaled="0"/>
                </a:gradFill>
              </a:rPr>
              <a:t> ДНҚ-дан </a:t>
            </a:r>
            <a:r>
              <a:rPr lang="en-US" sz="1800" dirty="0">
                <a:gradFill>
                  <a:gsLst>
                    <a:gs pos="34000">
                      <a:schemeClr val="tx1">
                        <a:lumMod val="93000"/>
                      </a:schemeClr>
                    </a:gs>
                    <a:gs pos="0">
                      <a:schemeClr val="bg1">
                        <a:lumMod val="25000"/>
                        <a:lumOff val="75000"/>
                      </a:schemeClr>
                    </a:gs>
                    <a:gs pos="100000">
                      <a:schemeClr val="tx1"/>
                    </a:gs>
                  </a:gsLst>
                  <a:lin ang="4800000" scaled="0"/>
                </a:gradFill>
              </a:rPr>
              <a:t>IS </a:t>
            </a:r>
            <a:r>
              <a:rPr lang="ru-RU" sz="1800" dirty="0" err="1">
                <a:gradFill>
                  <a:gsLst>
                    <a:gs pos="34000">
                      <a:schemeClr val="tx1">
                        <a:lumMod val="93000"/>
                      </a:schemeClr>
                    </a:gs>
                    <a:gs pos="0">
                      <a:schemeClr val="bg1">
                        <a:lumMod val="25000"/>
                        <a:lumOff val="75000"/>
                      </a:schemeClr>
                    </a:gs>
                    <a:gs pos="100000">
                      <a:schemeClr val="tx1"/>
                    </a:gs>
                  </a:gsLst>
                  <a:lin ang="4800000" scaled="0"/>
                </a:gradFill>
              </a:rPr>
              <a:t>элементін</a:t>
            </a:r>
            <a:r>
              <a:rPr lang="ru-RU" sz="1800" dirty="0">
                <a:gradFill>
                  <a:gsLst>
                    <a:gs pos="34000">
                      <a:schemeClr val="tx1">
                        <a:lumMod val="93000"/>
                      </a:schemeClr>
                    </a:gs>
                    <a:gs pos="0">
                      <a:schemeClr val="bg1">
                        <a:lumMod val="25000"/>
                        <a:lumOff val="75000"/>
                      </a:schemeClr>
                    </a:gs>
                    <a:gs pos="100000">
                      <a:schemeClr val="tx1"/>
                    </a:gs>
                  </a:gsLst>
                  <a:lin ang="4800000" scaled="0"/>
                </a:gradFill>
              </a:rPr>
              <a:t> </a:t>
            </a:r>
            <a:r>
              <a:rPr lang="ru-RU" sz="1800" dirty="0" err="1">
                <a:gradFill>
                  <a:gsLst>
                    <a:gs pos="34000">
                      <a:schemeClr val="tx1">
                        <a:lumMod val="93000"/>
                      </a:schemeClr>
                    </a:gs>
                    <a:gs pos="0">
                      <a:schemeClr val="bg1">
                        <a:lumMod val="25000"/>
                        <a:lumOff val="75000"/>
                      </a:schemeClr>
                    </a:gs>
                    <a:gs pos="100000">
                      <a:schemeClr val="tx1"/>
                    </a:gs>
                  </a:gsLst>
                  <a:lin ang="4800000" scaled="0"/>
                </a:gradFill>
              </a:rPr>
              <a:t>шығару</a:t>
            </a:r>
            <a:r>
              <a:rPr lang="ru-RU" sz="1800" dirty="0">
                <a:gradFill>
                  <a:gsLst>
                    <a:gs pos="34000">
                      <a:schemeClr val="tx1">
                        <a:lumMod val="93000"/>
                      </a:schemeClr>
                    </a:gs>
                    <a:gs pos="0">
                      <a:schemeClr val="bg1">
                        <a:lumMod val="25000"/>
                        <a:lumOff val="75000"/>
                      </a:schemeClr>
                    </a:gs>
                    <a:gs pos="100000">
                      <a:schemeClr val="tx1"/>
                    </a:gs>
                  </a:gsLst>
                  <a:lin ang="4800000" scaled="0"/>
                </a:gradFill>
              </a:rPr>
              <a:t> </a:t>
            </a:r>
            <a:r>
              <a:rPr lang="ru-RU" sz="1800" dirty="0" err="1">
                <a:gradFill>
                  <a:gsLst>
                    <a:gs pos="34000">
                      <a:schemeClr val="tx1">
                        <a:lumMod val="93000"/>
                      </a:schemeClr>
                    </a:gs>
                    <a:gs pos="0">
                      <a:schemeClr val="bg1">
                        <a:lumMod val="25000"/>
                        <a:lumOff val="75000"/>
                      </a:schemeClr>
                    </a:gs>
                    <a:gs pos="100000">
                      <a:schemeClr val="tx1"/>
                    </a:gs>
                  </a:gsLst>
                  <a:lin ang="4800000" scaled="0"/>
                </a:gradFill>
              </a:rPr>
              <a:t>және</a:t>
            </a:r>
            <a:r>
              <a:rPr lang="ru-RU" sz="1800" dirty="0">
                <a:gradFill>
                  <a:gsLst>
                    <a:gs pos="34000">
                      <a:schemeClr val="tx1">
                        <a:lumMod val="93000"/>
                      </a:schemeClr>
                    </a:gs>
                    <a:gs pos="0">
                      <a:schemeClr val="bg1">
                        <a:lumMod val="25000"/>
                        <a:lumOff val="75000"/>
                      </a:schemeClr>
                    </a:gs>
                    <a:gs pos="100000">
                      <a:schemeClr val="tx1"/>
                    </a:gs>
                  </a:gsLst>
                  <a:lin ang="4800000" scaled="0"/>
                </a:gradFill>
              </a:rPr>
              <a:t> </a:t>
            </a:r>
            <a:r>
              <a:rPr lang="ru-RU" sz="1800" dirty="0" err="1">
                <a:gradFill>
                  <a:gsLst>
                    <a:gs pos="34000">
                      <a:schemeClr val="tx1">
                        <a:lumMod val="93000"/>
                      </a:schemeClr>
                    </a:gs>
                    <a:gs pos="0">
                      <a:schemeClr val="bg1">
                        <a:lumMod val="25000"/>
                        <a:lumOff val="75000"/>
                      </a:schemeClr>
                    </a:gs>
                    <a:gs pos="100000">
                      <a:schemeClr val="tx1"/>
                    </a:gs>
                  </a:gsLst>
                  <a:lin ang="4800000" scaled="0"/>
                </a:gradFill>
              </a:rPr>
              <a:t>оның</a:t>
            </a:r>
            <a:r>
              <a:rPr lang="ru-RU" sz="1800" dirty="0">
                <a:gradFill>
                  <a:gsLst>
                    <a:gs pos="34000">
                      <a:schemeClr val="tx1">
                        <a:lumMod val="93000"/>
                      </a:schemeClr>
                    </a:gs>
                    <a:gs pos="0">
                      <a:schemeClr val="bg1">
                        <a:lumMod val="25000"/>
                        <a:lumOff val="75000"/>
                      </a:schemeClr>
                    </a:gs>
                    <a:gs pos="100000">
                      <a:schemeClr val="tx1"/>
                    </a:gs>
                  </a:gsLst>
                  <a:lin ang="4800000" scaled="0"/>
                </a:gradFill>
              </a:rPr>
              <a:t> </a:t>
            </a:r>
            <a:r>
              <a:rPr lang="ru-RU" sz="1800" dirty="0" err="1">
                <a:gradFill>
                  <a:gsLst>
                    <a:gs pos="34000">
                      <a:schemeClr val="tx1">
                        <a:lumMod val="93000"/>
                      </a:schemeClr>
                    </a:gs>
                    <a:gs pos="0">
                      <a:schemeClr val="bg1">
                        <a:lumMod val="25000"/>
                        <a:lumOff val="75000"/>
                      </a:schemeClr>
                    </a:gs>
                    <a:gs pos="100000">
                      <a:schemeClr val="tx1"/>
                    </a:gs>
                  </a:gsLst>
                  <a:lin ang="4800000" scaled="0"/>
                </a:gradFill>
              </a:rPr>
              <a:t>жаңа</a:t>
            </a:r>
            <a:r>
              <a:rPr lang="ru-RU" sz="1800" dirty="0">
                <a:gradFill>
                  <a:gsLst>
                    <a:gs pos="34000">
                      <a:schemeClr val="tx1">
                        <a:lumMod val="93000"/>
                      </a:schemeClr>
                    </a:gs>
                    <a:gs pos="0">
                      <a:schemeClr val="bg1">
                        <a:lumMod val="25000"/>
                        <a:lumOff val="75000"/>
                      </a:schemeClr>
                    </a:gs>
                    <a:gs pos="100000">
                      <a:schemeClr val="tx1"/>
                    </a:gs>
                  </a:gsLst>
                  <a:lin ang="4800000" scaled="0"/>
                </a:gradFill>
              </a:rPr>
              <a:t> </a:t>
            </a:r>
            <a:r>
              <a:rPr lang="ru-RU" sz="1800" dirty="0" err="1">
                <a:gradFill>
                  <a:gsLst>
                    <a:gs pos="34000">
                      <a:schemeClr val="tx1">
                        <a:lumMod val="93000"/>
                      </a:schemeClr>
                    </a:gs>
                    <a:gs pos="0">
                      <a:schemeClr val="bg1">
                        <a:lumMod val="25000"/>
                        <a:lumOff val="75000"/>
                      </a:schemeClr>
                    </a:gs>
                    <a:gs pos="100000">
                      <a:schemeClr val="tx1"/>
                    </a:gs>
                  </a:gsLst>
                  <a:lin ang="4800000" scaled="0"/>
                </a:gradFill>
              </a:rPr>
              <a:t>локусқа</a:t>
            </a:r>
            <a:r>
              <a:rPr lang="ru-RU" sz="1800" dirty="0">
                <a:gradFill>
                  <a:gsLst>
                    <a:gs pos="34000">
                      <a:schemeClr val="tx1">
                        <a:lumMod val="93000"/>
                      </a:schemeClr>
                    </a:gs>
                    <a:gs pos="0">
                      <a:schemeClr val="bg1">
                        <a:lumMod val="25000"/>
                        <a:lumOff val="75000"/>
                      </a:schemeClr>
                    </a:gs>
                    <a:gs pos="100000">
                      <a:schemeClr val="tx1"/>
                    </a:gs>
                  </a:gsLst>
                  <a:lin ang="4800000" scaled="0"/>
                </a:gradFill>
              </a:rPr>
              <a:t> </a:t>
            </a:r>
            <a:r>
              <a:rPr lang="ru-RU" sz="1800" dirty="0" err="1">
                <a:gradFill>
                  <a:gsLst>
                    <a:gs pos="34000">
                      <a:schemeClr val="tx1">
                        <a:lumMod val="93000"/>
                      </a:schemeClr>
                    </a:gs>
                    <a:gs pos="0">
                      <a:schemeClr val="bg1">
                        <a:lumMod val="25000"/>
                        <a:lumOff val="75000"/>
                      </a:schemeClr>
                    </a:gs>
                    <a:gs pos="100000">
                      <a:schemeClr val="tx1"/>
                    </a:gs>
                  </a:gsLst>
                  <a:lin ang="4800000" scaled="0"/>
                </a:gradFill>
              </a:rPr>
              <a:t>интеграциялану</a:t>
            </a:r>
            <a:r>
              <a:rPr lang="ru-RU" sz="1800" dirty="0">
                <a:gradFill>
                  <a:gsLst>
                    <a:gs pos="34000">
                      <a:schemeClr val="tx1">
                        <a:lumMod val="93000"/>
                      </a:schemeClr>
                    </a:gs>
                    <a:gs pos="0">
                      <a:schemeClr val="bg1">
                        <a:lumMod val="25000"/>
                        <a:lumOff val="75000"/>
                      </a:schemeClr>
                    </a:gs>
                    <a:gs pos="100000">
                      <a:schemeClr val="tx1"/>
                    </a:gs>
                  </a:gsLst>
                  <a:lin ang="4800000" scaled="0"/>
                </a:gradFill>
              </a:rPr>
              <a:t> </a:t>
            </a:r>
            <a:r>
              <a:rPr lang="ru-RU" sz="1800" dirty="0" err="1">
                <a:gradFill>
                  <a:gsLst>
                    <a:gs pos="34000">
                      <a:schemeClr val="tx1">
                        <a:lumMod val="93000"/>
                      </a:schemeClr>
                    </a:gs>
                    <a:gs pos="0">
                      <a:schemeClr val="bg1">
                        <a:lumMod val="25000"/>
                        <a:lumOff val="75000"/>
                      </a:schemeClr>
                    </a:gs>
                    <a:gs pos="100000">
                      <a:schemeClr val="tx1"/>
                    </a:gs>
                  </a:gsLst>
                  <a:lin ang="4800000" scaled="0"/>
                </a:gradFill>
              </a:rPr>
              <a:t>процесін</a:t>
            </a:r>
            <a:r>
              <a:rPr lang="ru-RU" sz="1800" dirty="0">
                <a:gradFill>
                  <a:gsLst>
                    <a:gs pos="34000">
                      <a:schemeClr val="tx1">
                        <a:lumMod val="93000"/>
                      </a:schemeClr>
                    </a:gs>
                    <a:gs pos="0">
                      <a:schemeClr val="bg1">
                        <a:lumMod val="25000"/>
                        <a:lumOff val="75000"/>
                      </a:schemeClr>
                    </a:gs>
                    <a:gs pos="100000">
                      <a:schemeClr val="tx1"/>
                    </a:gs>
                  </a:gsLst>
                  <a:lin ang="4800000" scaled="0"/>
                </a:gradFill>
              </a:rPr>
              <a:t> </a:t>
            </a:r>
            <a:r>
              <a:rPr lang="ru-RU" sz="1800" dirty="0" err="1">
                <a:gradFill>
                  <a:gsLst>
                    <a:gs pos="34000">
                      <a:schemeClr val="tx1">
                        <a:lumMod val="93000"/>
                      </a:schemeClr>
                    </a:gs>
                    <a:gs pos="0">
                      <a:schemeClr val="bg1">
                        <a:lumMod val="25000"/>
                        <a:lumOff val="75000"/>
                      </a:schemeClr>
                    </a:gs>
                    <a:gs pos="100000">
                      <a:schemeClr val="tx1"/>
                    </a:gs>
                  </a:gsLst>
                  <a:lin ang="4800000" scaled="0"/>
                </a:gradFill>
              </a:rPr>
              <a:t>қамтамасыз</a:t>
            </a:r>
            <a:r>
              <a:rPr lang="ru-RU" sz="1800" dirty="0">
                <a:gradFill>
                  <a:gsLst>
                    <a:gs pos="34000">
                      <a:schemeClr val="tx1">
                        <a:lumMod val="93000"/>
                      </a:schemeClr>
                    </a:gs>
                    <a:gs pos="0">
                      <a:schemeClr val="bg1">
                        <a:lumMod val="25000"/>
                        <a:lumOff val="75000"/>
                      </a:schemeClr>
                    </a:gs>
                    <a:gs pos="100000">
                      <a:schemeClr val="tx1"/>
                    </a:gs>
                  </a:gsLst>
                  <a:lin ang="4800000" scaled="0"/>
                </a:gradFill>
              </a:rPr>
              <a:t> </a:t>
            </a:r>
            <a:r>
              <a:rPr lang="ru-RU" sz="1800" dirty="0" err="1">
                <a:gradFill>
                  <a:gsLst>
                    <a:gs pos="34000">
                      <a:schemeClr val="tx1">
                        <a:lumMod val="93000"/>
                      </a:schemeClr>
                    </a:gs>
                    <a:gs pos="0">
                      <a:schemeClr val="bg1">
                        <a:lumMod val="25000"/>
                        <a:lumOff val="75000"/>
                      </a:schemeClr>
                    </a:gs>
                    <a:gs pos="100000">
                      <a:schemeClr val="tx1"/>
                    </a:gs>
                  </a:gsLst>
                  <a:lin ang="4800000" scaled="0"/>
                </a:gradFill>
              </a:rPr>
              <a:t>ететін</a:t>
            </a:r>
            <a:r>
              <a:rPr lang="ru-RU" sz="1800" dirty="0">
                <a:gradFill>
                  <a:gsLst>
                    <a:gs pos="34000">
                      <a:schemeClr val="tx1">
                        <a:lumMod val="93000"/>
                      </a:schemeClr>
                    </a:gs>
                    <a:gs pos="0">
                      <a:schemeClr val="bg1">
                        <a:lumMod val="25000"/>
                        <a:lumOff val="75000"/>
                      </a:schemeClr>
                    </a:gs>
                    <a:gs pos="100000">
                      <a:schemeClr val="tx1"/>
                    </a:gs>
                  </a:gsLst>
                  <a:lin ang="4800000" scaled="0"/>
                </a:gradFill>
              </a:rPr>
              <a:t> </a:t>
            </a:r>
            <a:r>
              <a:rPr lang="ru-RU" sz="1800" dirty="0" err="1">
                <a:gradFill>
                  <a:gsLst>
                    <a:gs pos="34000">
                      <a:schemeClr val="tx1">
                        <a:lumMod val="93000"/>
                      </a:schemeClr>
                    </a:gs>
                    <a:gs pos="0">
                      <a:schemeClr val="bg1">
                        <a:lumMod val="25000"/>
                        <a:lumOff val="75000"/>
                      </a:schemeClr>
                    </a:gs>
                    <a:gs pos="100000">
                      <a:schemeClr val="tx1"/>
                    </a:gs>
                  </a:gsLst>
                  <a:lin ang="4800000" scaled="0"/>
                </a:gradFill>
              </a:rPr>
              <a:t>трапозаза</a:t>
            </a:r>
            <a:r>
              <a:rPr lang="ru-RU" sz="1800" dirty="0">
                <a:gradFill>
                  <a:gsLst>
                    <a:gs pos="34000">
                      <a:schemeClr val="tx1">
                        <a:lumMod val="93000"/>
                      </a:schemeClr>
                    </a:gs>
                    <a:gs pos="0">
                      <a:schemeClr val="bg1">
                        <a:lumMod val="25000"/>
                        <a:lumOff val="75000"/>
                      </a:schemeClr>
                    </a:gs>
                    <a:gs pos="100000">
                      <a:schemeClr val="tx1"/>
                    </a:gs>
                  </a:gsLst>
                  <a:lin ang="4800000" scaled="0"/>
                </a:gradFill>
              </a:rPr>
              <a:t> </a:t>
            </a:r>
            <a:r>
              <a:rPr lang="ru-RU" sz="1800" dirty="0" err="1">
                <a:gradFill>
                  <a:gsLst>
                    <a:gs pos="34000">
                      <a:schemeClr val="tx1">
                        <a:lumMod val="93000"/>
                      </a:schemeClr>
                    </a:gs>
                    <a:gs pos="0">
                      <a:schemeClr val="bg1">
                        <a:lumMod val="25000"/>
                        <a:lumOff val="75000"/>
                      </a:schemeClr>
                    </a:gs>
                    <a:gs pos="100000">
                      <a:schemeClr val="tx1"/>
                    </a:gs>
                  </a:gsLst>
                  <a:lin ang="4800000" scaled="0"/>
                </a:gradFill>
              </a:rPr>
              <a:t>ферментін</a:t>
            </a:r>
            <a:r>
              <a:rPr lang="ru-RU" sz="1800" dirty="0">
                <a:gradFill>
                  <a:gsLst>
                    <a:gs pos="34000">
                      <a:schemeClr val="tx1">
                        <a:lumMod val="93000"/>
                      </a:schemeClr>
                    </a:gs>
                    <a:gs pos="0">
                      <a:schemeClr val="bg1">
                        <a:lumMod val="25000"/>
                        <a:lumOff val="75000"/>
                      </a:schemeClr>
                    </a:gs>
                    <a:gs pos="100000">
                      <a:schemeClr val="tx1"/>
                    </a:gs>
                  </a:gsLst>
                  <a:lin ang="4800000" scaled="0"/>
                </a:gradFill>
              </a:rPr>
              <a:t> </a:t>
            </a:r>
            <a:r>
              <a:rPr lang="ru-RU" sz="1800" dirty="0" err="1">
                <a:gradFill>
                  <a:gsLst>
                    <a:gs pos="34000">
                      <a:schemeClr val="tx1">
                        <a:lumMod val="93000"/>
                      </a:schemeClr>
                    </a:gs>
                    <a:gs pos="0">
                      <a:schemeClr val="bg1">
                        <a:lumMod val="25000"/>
                        <a:lumOff val="75000"/>
                      </a:schemeClr>
                    </a:gs>
                    <a:gs pos="100000">
                      <a:schemeClr val="tx1"/>
                    </a:gs>
                  </a:gsLst>
                  <a:lin ang="4800000" scaled="0"/>
                </a:gradFill>
              </a:rPr>
              <a:t>кодтайтын</a:t>
            </a:r>
            <a:r>
              <a:rPr lang="ru-RU" sz="1800" dirty="0">
                <a:gradFill>
                  <a:gsLst>
                    <a:gs pos="34000">
                      <a:schemeClr val="tx1">
                        <a:lumMod val="93000"/>
                      </a:schemeClr>
                    </a:gs>
                    <a:gs pos="0">
                      <a:schemeClr val="bg1">
                        <a:lumMod val="25000"/>
                        <a:lumOff val="75000"/>
                      </a:schemeClr>
                    </a:gs>
                    <a:gs pos="100000">
                      <a:schemeClr val="tx1"/>
                    </a:gs>
                  </a:gsLst>
                  <a:lin ang="4800000" scaled="0"/>
                </a:gradFill>
              </a:rPr>
              <a:t> ген </a:t>
            </a:r>
            <a:r>
              <a:rPr lang="ru-RU" sz="1800" dirty="0" err="1">
                <a:gradFill>
                  <a:gsLst>
                    <a:gs pos="34000">
                      <a:schemeClr val="tx1">
                        <a:lumMod val="93000"/>
                      </a:schemeClr>
                    </a:gs>
                    <a:gs pos="0">
                      <a:schemeClr val="bg1">
                        <a:lumMod val="25000"/>
                        <a:lumOff val="75000"/>
                      </a:schemeClr>
                    </a:gs>
                    <a:gs pos="100000">
                      <a:schemeClr val="tx1"/>
                    </a:gs>
                  </a:gsLst>
                  <a:lin ang="4800000" scaled="0"/>
                </a:gradFill>
              </a:rPr>
              <a:t>алады</a:t>
            </a:r>
            <a:r>
              <a:rPr lang="ru-RU" sz="1800" dirty="0">
                <a:gradFill>
                  <a:gsLst>
                    <a:gs pos="34000">
                      <a:schemeClr val="tx1">
                        <a:lumMod val="93000"/>
                      </a:schemeClr>
                    </a:gs>
                    <a:gs pos="0">
                      <a:schemeClr val="bg1">
                        <a:lumMod val="25000"/>
                        <a:lumOff val="75000"/>
                      </a:schemeClr>
                    </a:gs>
                    <a:gs pos="100000">
                      <a:schemeClr val="tx1"/>
                    </a:gs>
                  </a:gsLst>
                  <a:lin ang="4800000" scaled="0"/>
                </a:gradFill>
              </a:rPr>
              <a:t>. </a:t>
            </a:r>
          </a:p>
          <a:p>
            <a:r>
              <a:rPr lang="ru-RU" sz="1800" b="1" i="1" dirty="0" err="1">
                <a:solidFill>
                  <a:srgbClr val="FF0000"/>
                </a:solidFill>
              </a:rPr>
              <a:t>Қызметі</a:t>
            </a:r>
            <a:endParaRPr lang="ru-RU" sz="1800" b="1" i="1" dirty="0">
              <a:solidFill>
                <a:srgbClr val="FF0000"/>
              </a:solidFill>
            </a:endParaRPr>
          </a:p>
          <a:p>
            <a:r>
              <a:rPr lang="ru-RU" sz="1800" dirty="0" err="1">
                <a:solidFill>
                  <a:srgbClr val="FF0000"/>
                </a:solidFill>
              </a:rPr>
              <a:t>Транспозондардың</a:t>
            </a:r>
            <a:r>
              <a:rPr lang="ru-RU" sz="1800" dirty="0">
                <a:solidFill>
                  <a:srgbClr val="FF0000"/>
                </a:solidFill>
              </a:rPr>
              <a:t>, </a:t>
            </a:r>
            <a:r>
              <a:rPr lang="ru-RU" sz="1800" dirty="0" err="1">
                <a:solidFill>
                  <a:srgbClr val="FF0000"/>
                </a:solidFill>
              </a:rPr>
              <a:t>плазмидалардың</a:t>
            </a:r>
            <a:r>
              <a:rPr lang="ru-RU" sz="1800" dirty="0">
                <a:solidFill>
                  <a:srgbClr val="FF0000"/>
                </a:solidFill>
              </a:rPr>
              <a:t> </a:t>
            </a:r>
            <a:r>
              <a:rPr lang="ru-RU" sz="1800" dirty="0" err="1">
                <a:solidFill>
                  <a:srgbClr val="FF0000"/>
                </a:solidFill>
              </a:rPr>
              <a:t>және</a:t>
            </a:r>
            <a:r>
              <a:rPr lang="ru-RU" sz="1800" dirty="0">
                <a:solidFill>
                  <a:srgbClr val="FF0000"/>
                </a:solidFill>
              </a:rPr>
              <a:t> </a:t>
            </a:r>
            <a:r>
              <a:rPr lang="ru-RU" sz="1800" dirty="0" err="1">
                <a:solidFill>
                  <a:srgbClr val="FF0000"/>
                </a:solidFill>
              </a:rPr>
              <a:t>қалыпты</a:t>
            </a:r>
            <a:r>
              <a:rPr lang="ru-RU" sz="1800" dirty="0">
                <a:solidFill>
                  <a:srgbClr val="FF0000"/>
                </a:solidFill>
              </a:rPr>
              <a:t> </a:t>
            </a:r>
            <a:r>
              <a:rPr lang="ru-RU" sz="1800" dirty="0" err="1">
                <a:solidFill>
                  <a:srgbClr val="FF0000"/>
                </a:solidFill>
              </a:rPr>
              <a:t>фагтардың</a:t>
            </a:r>
            <a:r>
              <a:rPr lang="ru-RU" sz="1800" dirty="0">
                <a:solidFill>
                  <a:srgbClr val="FF0000"/>
                </a:solidFill>
              </a:rPr>
              <a:t> </a:t>
            </a:r>
            <a:r>
              <a:rPr lang="ru-RU" sz="1800" dirty="0" err="1">
                <a:solidFill>
                  <a:srgbClr val="FF0000"/>
                </a:solidFill>
              </a:rPr>
              <a:t>бір-бірімен</a:t>
            </a:r>
            <a:r>
              <a:rPr lang="ru-RU" sz="1800" dirty="0">
                <a:solidFill>
                  <a:srgbClr val="FF0000"/>
                </a:solidFill>
              </a:rPr>
              <a:t> де, </a:t>
            </a:r>
            <a:r>
              <a:rPr lang="ru-RU" sz="1800" dirty="0" err="1">
                <a:solidFill>
                  <a:srgbClr val="FF0000"/>
                </a:solidFill>
              </a:rPr>
              <a:t>бактериалды</a:t>
            </a:r>
            <a:r>
              <a:rPr lang="ru-RU" sz="1800" dirty="0">
                <a:solidFill>
                  <a:srgbClr val="FF0000"/>
                </a:solidFill>
              </a:rPr>
              <a:t> </a:t>
            </a:r>
            <a:r>
              <a:rPr lang="ru-RU" sz="1800" dirty="0" err="1">
                <a:solidFill>
                  <a:srgbClr val="FF0000"/>
                </a:solidFill>
              </a:rPr>
              <a:t>жасуша</a:t>
            </a:r>
            <a:r>
              <a:rPr lang="ru-RU" sz="1800" dirty="0">
                <a:solidFill>
                  <a:srgbClr val="FF0000"/>
                </a:solidFill>
              </a:rPr>
              <a:t> </a:t>
            </a:r>
            <a:r>
              <a:rPr lang="ru-RU" sz="1800" dirty="0" err="1">
                <a:solidFill>
                  <a:srgbClr val="FF0000"/>
                </a:solidFill>
              </a:rPr>
              <a:t>хромосомасымен</a:t>
            </a:r>
            <a:r>
              <a:rPr lang="ru-RU" sz="1800" dirty="0">
                <a:solidFill>
                  <a:srgbClr val="FF0000"/>
                </a:solidFill>
              </a:rPr>
              <a:t> де </a:t>
            </a:r>
            <a:r>
              <a:rPr lang="ru-RU" sz="1800" dirty="0" err="1">
                <a:solidFill>
                  <a:srgbClr val="FF0000"/>
                </a:solidFill>
              </a:rPr>
              <a:t>әрекеттесуін</a:t>
            </a:r>
            <a:r>
              <a:rPr lang="ru-RU" sz="1800" dirty="0">
                <a:solidFill>
                  <a:srgbClr val="FF0000"/>
                </a:solidFill>
              </a:rPr>
              <a:t> </a:t>
            </a:r>
            <a:r>
              <a:rPr lang="ru-RU" sz="1800" dirty="0" err="1">
                <a:solidFill>
                  <a:srgbClr val="FF0000"/>
                </a:solidFill>
              </a:rPr>
              <a:t>үйлестіру</a:t>
            </a:r>
            <a:r>
              <a:rPr lang="ru-RU" sz="1800" dirty="0">
                <a:solidFill>
                  <a:srgbClr val="FF0000"/>
                </a:solidFill>
              </a:rPr>
              <a:t> </a:t>
            </a:r>
            <a:r>
              <a:rPr lang="ru-RU" sz="1800" dirty="0" err="1">
                <a:solidFill>
                  <a:srgbClr val="FF0000"/>
                </a:solidFill>
              </a:rPr>
              <a:t>және</a:t>
            </a:r>
            <a:r>
              <a:rPr lang="ru-RU" sz="1800" dirty="0">
                <a:solidFill>
                  <a:srgbClr val="FF0000"/>
                </a:solidFill>
              </a:rPr>
              <a:t> </a:t>
            </a:r>
            <a:r>
              <a:rPr lang="ru-RU" sz="1800" dirty="0" err="1">
                <a:solidFill>
                  <a:srgbClr val="FF0000"/>
                </a:solidFill>
              </a:rPr>
              <a:t>олардың</a:t>
            </a:r>
            <a:r>
              <a:rPr lang="ru-RU" sz="1800" dirty="0">
                <a:solidFill>
                  <a:srgbClr val="FF0000"/>
                </a:solidFill>
              </a:rPr>
              <a:t> </a:t>
            </a:r>
            <a:r>
              <a:rPr lang="ru-RU" sz="1800" dirty="0" err="1">
                <a:solidFill>
                  <a:srgbClr val="FF0000"/>
                </a:solidFill>
              </a:rPr>
              <a:t>рекомбинациясын</a:t>
            </a:r>
            <a:r>
              <a:rPr lang="ru-RU" sz="1800" dirty="0">
                <a:solidFill>
                  <a:srgbClr val="FF0000"/>
                </a:solidFill>
              </a:rPr>
              <a:t> </a:t>
            </a:r>
            <a:r>
              <a:rPr lang="ru-RU" sz="1800" dirty="0" err="1">
                <a:solidFill>
                  <a:srgbClr val="FF0000"/>
                </a:solidFill>
              </a:rPr>
              <a:t>қамтамасыз</a:t>
            </a:r>
            <a:r>
              <a:rPr lang="ru-RU" sz="1800" dirty="0">
                <a:solidFill>
                  <a:srgbClr val="FF0000"/>
                </a:solidFill>
              </a:rPr>
              <a:t> </a:t>
            </a:r>
            <a:r>
              <a:rPr lang="ru-RU" sz="1800" dirty="0" err="1">
                <a:solidFill>
                  <a:srgbClr val="FF0000"/>
                </a:solidFill>
              </a:rPr>
              <a:t>ету</a:t>
            </a:r>
            <a:r>
              <a:rPr lang="ru-RU" sz="1800" dirty="0">
                <a:solidFill>
                  <a:srgbClr val="FF0000"/>
                </a:solidFill>
              </a:rPr>
              <a:t>.</a:t>
            </a:r>
          </a:p>
          <a:p>
            <a:r>
              <a:rPr lang="ru-RU" sz="1800" dirty="0">
                <a:solidFill>
                  <a:srgbClr val="FF0000"/>
                </a:solidFill>
              </a:rPr>
              <a:t> </a:t>
            </a:r>
            <a:r>
              <a:rPr lang="en-US" sz="1800" dirty="0">
                <a:solidFill>
                  <a:srgbClr val="FF0000"/>
                </a:solidFill>
              </a:rPr>
              <a:t>IS-</a:t>
            </a:r>
            <a:r>
              <a:rPr lang="ru-RU" sz="1800" dirty="0" err="1">
                <a:solidFill>
                  <a:srgbClr val="FF0000"/>
                </a:solidFill>
              </a:rPr>
              <a:t>тізбегі</a:t>
            </a:r>
            <a:r>
              <a:rPr lang="ru-RU" sz="1800" dirty="0">
                <a:solidFill>
                  <a:srgbClr val="FF0000"/>
                </a:solidFill>
              </a:rPr>
              <a:t> </a:t>
            </a:r>
            <a:r>
              <a:rPr lang="ru-RU" sz="1800" dirty="0" err="1">
                <a:solidFill>
                  <a:srgbClr val="FF0000"/>
                </a:solidFill>
              </a:rPr>
              <a:t>біріктірілген</a:t>
            </a:r>
            <a:r>
              <a:rPr lang="ru-RU" sz="1800" dirty="0">
                <a:solidFill>
                  <a:srgbClr val="FF0000"/>
                </a:solidFill>
              </a:rPr>
              <a:t> </a:t>
            </a:r>
            <a:r>
              <a:rPr lang="ru-RU" sz="1800" dirty="0" err="1">
                <a:solidFill>
                  <a:srgbClr val="FF0000"/>
                </a:solidFill>
              </a:rPr>
              <a:t>геннің</a:t>
            </a:r>
            <a:r>
              <a:rPr lang="ru-RU" sz="1800" dirty="0">
                <a:solidFill>
                  <a:srgbClr val="FF0000"/>
                </a:solidFill>
              </a:rPr>
              <a:t> </a:t>
            </a:r>
            <a:r>
              <a:rPr lang="ru-RU" sz="1800" dirty="0" err="1">
                <a:solidFill>
                  <a:srgbClr val="FF0000"/>
                </a:solidFill>
              </a:rPr>
              <a:t>инактивациясын</a:t>
            </a:r>
            <a:r>
              <a:rPr lang="ru-RU" sz="1800" dirty="0">
                <a:solidFill>
                  <a:srgbClr val="FF0000"/>
                </a:solidFill>
              </a:rPr>
              <a:t> </a:t>
            </a:r>
            <a:r>
              <a:rPr lang="ru-RU" sz="1800" dirty="0" err="1">
                <a:solidFill>
                  <a:srgbClr val="FF0000"/>
                </a:solidFill>
              </a:rPr>
              <a:t>тудырады</a:t>
            </a:r>
            <a:r>
              <a:rPr lang="ru-RU" sz="1800" dirty="0">
                <a:solidFill>
                  <a:srgbClr val="FF0000"/>
                </a:solidFill>
              </a:rPr>
              <a:t> («</a:t>
            </a:r>
            <a:r>
              <a:rPr lang="ru-RU" sz="1800" dirty="0" err="1">
                <a:solidFill>
                  <a:srgbClr val="FF0000"/>
                </a:solidFill>
              </a:rPr>
              <a:t>генді</a:t>
            </a:r>
            <a:r>
              <a:rPr lang="ru-RU" sz="1800" dirty="0">
                <a:solidFill>
                  <a:srgbClr val="FF0000"/>
                </a:solidFill>
              </a:rPr>
              <a:t> </a:t>
            </a:r>
            <a:r>
              <a:rPr lang="ru-RU" sz="1800" dirty="0" err="1">
                <a:solidFill>
                  <a:srgbClr val="FF0000"/>
                </a:solidFill>
              </a:rPr>
              <a:t>өшіру</a:t>
            </a:r>
            <a:r>
              <a:rPr lang="ru-RU" sz="1800" dirty="0">
                <a:solidFill>
                  <a:srgbClr val="FF0000"/>
                </a:solidFill>
              </a:rPr>
              <a:t>») </a:t>
            </a:r>
            <a:r>
              <a:rPr lang="ru-RU" sz="1800" dirty="0" err="1">
                <a:solidFill>
                  <a:srgbClr val="FF0000"/>
                </a:solidFill>
              </a:rPr>
              <a:t>немесе</a:t>
            </a:r>
            <a:r>
              <a:rPr lang="ru-RU" sz="1800" dirty="0">
                <a:solidFill>
                  <a:srgbClr val="FF0000"/>
                </a:solidFill>
              </a:rPr>
              <a:t>, промотор </a:t>
            </a:r>
            <a:r>
              <a:rPr lang="ru-RU" sz="1800" dirty="0" err="1">
                <a:solidFill>
                  <a:srgbClr val="FF0000"/>
                </a:solidFill>
              </a:rPr>
              <a:t>ретінде</a:t>
            </a:r>
            <a:r>
              <a:rPr lang="ru-RU" sz="1800" dirty="0">
                <a:solidFill>
                  <a:srgbClr val="FF0000"/>
                </a:solidFill>
              </a:rPr>
              <a:t> </a:t>
            </a:r>
            <a:r>
              <a:rPr lang="ru-RU" sz="1800" dirty="0" err="1">
                <a:solidFill>
                  <a:srgbClr val="FF0000"/>
                </a:solidFill>
              </a:rPr>
              <a:t>қызмет</a:t>
            </a:r>
            <a:r>
              <a:rPr lang="ru-RU" sz="1800" dirty="0">
                <a:solidFill>
                  <a:srgbClr val="FF0000"/>
                </a:solidFill>
              </a:rPr>
              <a:t> </a:t>
            </a:r>
            <a:r>
              <a:rPr lang="ru-RU" sz="1800" dirty="0" err="1">
                <a:solidFill>
                  <a:srgbClr val="FF0000"/>
                </a:solidFill>
              </a:rPr>
              <a:t>етеді</a:t>
            </a:r>
            <a:r>
              <a:rPr lang="ru-RU" sz="1800" dirty="0">
                <a:solidFill>
                  <a:srgbClr val="FF0000"/>
                </a:solidFill>
              </a:rPr>
              <a:t> (</a:t>
            </a:r>
            <a:r>
              <a:rPr lang="ru-RU" sz="1800" dirty="0" err="1">
                <a:solidFill>
                  <a:srgbClr val="FF0000"/>
                </a:solidFill>
              </a:rPr>
              <a:t>негізгі</a:t>
            </a:r>
            <a:r>
              <a:rPr lang="ru-RU" sz="1800" dirty="0">
                <a:solidFill>
                  <a:srgbClr val="FF0000"/>
                </a:solidFill>
              </a:rPr>
              <a:t> </a:t>
            </a:r>
            <a:r>
              <a:rPr lang="ru-RU" sz="1800" dirty="0" err="1">
                <a:solidFill>
                  <a:srgbClr val="FF0000"/>
                </a:solidFill>
              </a:rPr>
              <a:t>экспрессияны</a:t>
            </a:r>
            <a:r>
              <a:rPr lang="ru-RU" sz="1800" dirty="0">
                <a:solidFill>
                  <a:srgbClr val="FF0000"/>
                </a:solidFill>
              </a:rPr>
              <a:t> </a:t>
            </a:r>
            <a:r>
              <a:rPr lang="ru-RU" sz="1800" dirty="0" err="1">
                <a:solidFill>
                  <a:srgbClr val="FF0000"/>
                </a:solidFill>
              </a:rPr>
              <a:t>реттейтін</a:t>
            </a:r>
            <a:r>
              <a:rPr lang="ru-RU" sz="1800" dirty="0">
                <a:solidFill>
                  <a:srgbClr val="FF0000"/>
                </a:solidFill>
              </a:rPr>
              <a:t> ДНҚ </a:t>
            </a:r>
            <a:r>
              <a:rPr lang="ru-RU" sz="1800" dirty="0" err="1">
                <a:solidFill>
                  <a:srgbClr val="FF0000"/>
                </a:solidFill>
              </a:rPr>
              <a:t>аймақтары</a:t>
            </a:r>
            <a:r>
              <a:rPr lang="ru-RU" sz="1800" dirty="0">
                <a:solidFill>
                  <a:srgbClr val="FF0000"/>
                </a:solidFill>
              </a:rPr>
              <a:t>) </a:t>
            </a:r>
            <a:r>
              <a:rPr lang="ru-RU" sz="1800" dirty="0" err="1">
                <a:solidFill>
                  <a:srgbClr val="FF0000"/>
                </a:solidFill>
              </a:rPr>
              <a:t>бактериялық</a:t>
            </a:r>
            <a:r>
              <a:rPr lang="ru-RU" sz="1800" dirty="0">
                <a:solidFill>
                  <a:srgbClr val="FF0000"/>
                </a:solidFill>
              </a:rPr>
              <a:t> </a:t>
            </a:r>
            <a:r>
              <a:rPr lang="ru-RU" sz="1800" dirty="0" err="1">
                <a:solidFill>
                  <a:srgbClr val="FF0000"/>
                </a:solidFill>
              </a:rPr>
              <a:t>хромосомада</a:t>
            </a:r>
            <a:r>
              <a:rPr lang="ru-RU" sz="1800" dirty="0">
                <a:solidFill>
                  <a:srgbClr val="FF0000"/>
                </a:solidFill>
              </a:rPr>
              <a:t> </a:t>
            </a:r>
            <a:r>
              <a:rPr lang="ru-RU" sz="1800" dirty="0" err="1">
                <a:solidFill>
                  <a:srgbClr val="FF0000"/>
                </a:solidFill>
              </a:rPr>
              <a:t>белгілі</a:t>
            </a:r>
            <a:r>
              <a:rPr lang="ru-RU" sz="1800" dirty="0">
                <a:solidFill>
                  <a:srgbClr val="FF0000"/>
                </a:solidFill>
              </a:rPr>
              <a:t> </a:t>
            </a:r>
            <a:r>
              <a:rPr lang="ru-RU" sz="1800" dirty="0" err="1">
                <a:solidFill>
                  <a:srgbClr val="FF0000"/>
                </a:solidFill>
              </a:rPr>
              <a:t>бір</a:t>
            </a:r>
            <a:r>
              <a:rPr lang="ru-RU" sz="1800" dirty="0">
                <a:solidFill>
                  <a:srgbClr val="FF0000"/>
                </a:solidFill>
              </a:rPr>
              <a:t> </a:t>
            </a:r>
            <a:r>
              <a:rPr lang="ru-RU" sz="1800" dirty="0" err="1">
                <a:solidFill>
                  <a:srgbClr val="FF0000"/>
                </a:solidFill>
              </a:rPr>
              <a:t>позицияда</a:t>
            </a:r>
            <a:r>
              <a:rPr lang="ru-RU" sz="1800" dirty="0">
                <a:solidFill>
                  <a:srgbClr val="FF0000"/>
                </a:solidFill>
              </a:rPr>
              <a:t> </a:t>
            </a:r>
            <a:r>
              <a:rPr lang="ru-RU" sz="1800" dirty="0" err="1">
                <a:solidFill>
                  <a:srgbClr val="FF0000"/>
                </a:solidFill>
              </a:rPr>
              <a:t>тұр</a:t>
            </a:r>
            <a:r>
              <a:rPr lang="ru-RU" sz="1800" dirty="0">
                <a:solidFill>
                  <a:srgbClr val="FF0000"/>
                </a:solidFill>
              </a:rPr>
              <a:t>, (реципиент </a:t>
            </a:r>
            <a:r>
              <a:rPr lang="ru-RU" sz="1800" dirty="0" err="1">
                <a:solidFill>
                  <a:srgbClr val="FF0000"/>
                </a:solidFill>
              </a:rPr>
              <a:t>бактериялардың</a:t>
            </a:r>
            <a:r>
              <a:rPr lang="ru-RU" sz="1800" dirty="0">
                <a:solidFill>
                  <a:srgbClr val="FF0000"/>
                </a:solidFill>
              </a:rPr>
              <a:t> </a:t>
            </a:r>
            <a:r>
              <a:rPr lang="ru-RU" sz="1800" dirty="0" err="1">
                <a:solidFill>
                  <a:srgbClr val="FF0000"/>
                </a:solidFill>
              </a:rPr>
              <a:t>құрылымдық</a:t>
            </a:r>
            <a:r>
              <a:rPr lang="ru-RU" sz="1800" dirty="0">
                <a:solidFill>
                  <a:srgbClr val="FF0000"/>
                </a:solidFill>
              </a:rPr>
              <a:t> </a:t>
            </a:r>
            <a:r>
              <a:rPr lang="ru-RU" sz="1800" dirty="0" err="1">
                <a:solidFill>
                  <a:srgbClr val="FF0000"/>
                </a:solidFill>
              </a:rPr>
              <a:t>гендері</a:t>
            </a:r>
            <a:r>
              <a:rPr lang="ru-RU" sz="1800" dirty="0">
                <a:solidFill>
                  <a:srgbClr val="FF0000"/>
                </a:solidFill>
              </a:rPr>
              <a:t>), </a:t>
            </a:r>
            <a:r>
              <a:rPr lang="ru-RU" sz="1800" dirty="0" err="1">
                <a:solidFill>
                  <a:srgbClr val="FF0000"/>
                </a:solidFill>
              </a:rPr>
              <a:t>ол</a:t>
            </a:r>
            <a:r>
              <a:rPr lang="ru-RU" sz="1800" dirty="0">
                <a:solidFill>
                  <a:srgbClr val="FF0000"/>
                </a:solidFill>
              </a:rPr>
              <a:t> </a:t>
            </a:r>
            <a:r>
              <a:rPr lang="ru-RU" sz="1800" dirty="0" err="1">
                <a:solidFill>
                  <a:srgbClr val="FF0000"/>
                </a:solidFill>
              </a:rPr>
              <a:t>реттеуші</a:t>
            </a:r>
            <a:r>
              <a:rPr lang="ru-RU" sz="1800" dirty="0">
                <a:solidFill>
                  <a:srgbClr val="FF0000"/>
                </a:solidFill>
              </a:rPr>
              <a:t> </a:t>
            </a:r>
            <a:r>
              <a:rPr lang="ru-RU" sz="1800" dirty="0" err="1">
                <a:solidFill>
                  <a:srgbClr val="FF0000"/>
                </a:solidFill>
              </a:rPr>
              <a:t>функцияны</a:t>
            </a:r>
            <a:r>
              <a:rPr lang="ru-RU" sz="1800" dirty="0">
                <a:solidFill>
                  <a:srgbClr val="FF0000"/>
                </a:solidFill>
              </a:rPr>
              <a:t> </a:t>
            </a:r>
            <a:r>
              <a:rPr lang="ru-RU" sz="1800" dirty="0" err="1">
                <a:solidFill>
                  <a:srgbClr val="FF0000"/>
                </a:solidFill>
              </a:rPr>
              <a:t>орындайтын</a:t>
            </a:r>
            <a:r>
              <a:rPr lang="ru-RU" sz="1800" dirty="0">
                <a:solidFill>
                  <a:srgbClr val="FF0000"/>
                </a:solidFill>
              </a:rPr>
              <a:t> </a:t>
            </a:r>
            <a:r>
              <a:rPr lang="ru-RU" sz="1800" dirty="0" err="1">
                <a:solidFill>
                  <a:srgbClr val="FF0000"/>
                </a:solidFill>
              </a:rPr>
              <a:t>сәйкес</a:t>
            </a:r>
            <a:r>
              <a:rPr lang="ru-RU" sz="1800" dirty="0">
                <a:solidFill>
                  <a:srgbClr val="FF0000"/>
                </a:solidFill>
              </a:rPr>
              <a:t> </a:t>
            </a:r>
            <a:r>
              <a:rPr lang="ru-RU" sz="1800" dirty="0" err="1">
                <a:solidFill>
                  <a:srgbClr val="FF0000"/>
                </a:solidFill>
              </a:rPr>
              <a:t>гендердің</a:t>
            </a:r>
            <a:r>
              <a:rPr lang="ru-RU" sz="1800" dirty="0">
                <a:solidFill>
                  <a:srgbClr val="FF0000"/>
                </a:solidFill>
              </a:rPr>
              <a:t> </a:t>
            </a:r>
            <a:r>
              <a:rPr lang="ru-RU" sz="1800" dirty="0" err="1">
                <a:solidFill>
                  <a:srgbClr val="FF0000"/>
                </a:solidFill>
              </a:rPr>
              <a:t>транскрипциясын</a:t>
            </a:r>
            <a:r>
              <a:rPr lang="ru-RU" sz="1800" dirty="0">
                <a:solidFill>
                  <a:srgbClr val="FF0000"/>
                </a:solidFill>
              </a:rPr>
              <a:t> </a:t>
            </a:r>
            <a:r>
              <a:rPr lang="ru-RU" sz="1800" dirty="0" err="1">
                <a:solidFill>
                  <a:srgbClr val="FF0000"/>
                </a:solidFill>
              </a:rPr>
              <a:t>қамтиды</a:t>
            </a:r>
            <a:r>
              <a:rPr lang="ru-RU" sz="1800" dirty="0">
                <a:solidFill>
                  <a:srgbClr val="FF0000"/>
                </a:solidFill>
              </a:rPr>
              <a:t>.</a:t>
            </a:r>
          </a:p>
          <a:p>
            <a:endParaRPr lang="ru-KZ" sz="1500" dirty="0">
              <a:gradFill>
                <a:gsLst>
                  <a:gs pos="34000">
                    <a:schemeClr val="tx1">
                      <a:lumMod val="93000"/>
                    </a:schemeClr>
                  </a:gs>
                  <a:gs pos="0">
                    <a:schemeClr val="bg1">
                      <a:lumMod val="25000"/>
                      <a:lumOff val="75000"/>
                    </a:schemeClr>
                  </a:gs>
                  <a:gs pos="100000">
                    <a:schemeClr val="tx1"/>
                  </a:gs>
                </a:gsLst>
                <a:lin ang="4800000" scaled="0"/>
              </a:gradFill>
            </a:endParaRPr>
          </a:p>
        </p:txBody>
      </p:sp>
    </p:spTree>
    <p:extLst>
      <p:ext uri="{BB962C8B-B14F-4D97-AF65-F5344CB8AC3E}">
        <p14:creationId xmlns:p14="http://schemas.microsoft.com/office/powerpoint/2010/main" val="1963502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58B78C3-83E0-96CF-446E-3A36B450BA12}"/>
              </a:ext>
            </a:extLst>
          </p:cNvPr>
          <p:cNvSpPr txBox="1"/>
          <p:nvPr/>
        </p:nvSpPr>
        <p:spPr>
          <a:xfrm>
            <a:off x="640079" y="1524000"/>
            <a:ext cx="4175761" cy="4693920"/>
          </a:xfrm>
          <a:prstGeom prst="rect">
            <a:avLst/>
          </a:prstGeom>
        </p:spPr>
        <p:txBody>
          <a:bodyPr vert="horz" lIns="45720" tIns="45720" rIns="45720" bIns="45720" rtlCol="0">
            <a:normAutofit/>
          </a:bodyPr>
          <a:lstStyle/>
          <a:p>
            <a:pPr defTabSz="914400">
              <a:lnSpc>
                <a:spcPct val="90000"/>
              </a:lnSpc>
              <a:spcAft>
                <a:spcPts val="600"/>
              </a:spcAft>
              <a:buClr>
                <a:schemeClr val="accent2"/>
              </a:buClr>
            </a:pPr>
            <a:r>
              <a:rPr lang="en-US" sz="2800" b="1" dirty="0">
                <a:solidFill>
                  <a:srgbClr val="FF0000"/>
                </a:solidFill>
              </a:rPr>
              <a:t>IS </a:t>
            </a:r>
            <a:r>
              <a:rPr lang="en-US" sz="2800" b="1" dirty="0" err="1">
                <a:solidFill>
                  <a:srgbClr val="FF0000"/>
                </a:solidFill>
              </a:rPr>
              <a:t>элементтерінің</a:t>
            </a:r>
            <a:r>
              <a:rPr lang="en-US" sz="2800" b="1" dirty="0">
                <a:solidFill>
                  <a:srgbClr val="FF0000"/>
                </a:solidFill>
              </a:rPr>
              <a:t> </a:t>
            </a:r>
            <a:r>
              <a:rPr lang="en-US" sz="2800" b="1" dirty="0" err="1">
                <a:solidFill>
                  <a:srgbClr val="FF0000"/>
                </a:solidFill>
              </a:rPr>
              <a:t>бірнеше</a:t>
            </a:r>
            <a:r>
              <a:rPr lang="en-US" sz="2800" b="1" dirty="0">
                <a:solidFill>
                  <a:srgbClr val="FF0000"/>
                </a:solidFill>
              </a:rPr>
              <a:t> </a:t>
            </a:r>
            <a:r>
              <a:rPr lang="en-US" sz="2800" b="1" dirty="0" err="1">
                <a:solidFill>
                  <a:srgbClr val="FF0000"/>
                </a:solidFill>
              </a:rPr>
              <a:t>түрлері</a:t>
            </a:r>
            <a:r>
              <a:rPr lang="en-US" sz="2800" b="1" dirty="0">
                <a:solidFill>
                  <a:srgbClr val="FF0000"/>
                </a:solidFill>
              </a:rPr>
              <a:t> </a:t>
            </a:r>
            <a:r>
              <a:rPr lang="en-US" sz="2800" b="1" dirty="0" err="1">
                <a:solidFill>
                  <a:srgbClr val="FF0000"/>
                </a:solidFill>
              </a:rPr>
              <a:t>белгілі</a:t>
            </a:r>
            <a:r>
              <a:rPr lang="en-US" sz="2800" b="1" dirty="0">
                <a:solidFill>
                  <a:srgbClr val="FF0000"/>
                </a:solidFill>
              </a:rPr>
              <a:t>, </a:t>
            </a:r>
            <a:r>
              <a:rPr lang="en-US" sz="2800" b="1" dirty="0" err="1">
                <a:solidFill>
                  <a:srgbClr val="FF0000"/>
                </a:solidFill>
              </a:rPr>
              <a:t>олар</a:t>
            </a:r>
            <a:r>
              <a:rPr lang="en-US" sz="2800" b="1" dirty="0">
                <a:solidFill>
                  <a:srgbClr val="FF0000"/>
                </a:solidFill>
              </a:rPr>
              <a:t> </a:t>
            </a:r>
            <a:r>
              <a:rPr lang="en-US" sz="2800" b="1" dirty="0" err="1">
                <a:solidFill>
                  <a:srgbClr val="FF0000"/>
                </a:solidFill>
              </a:rPr>
              <a:t>көлемі</a:t>
            </a:r>
            <a:r>
              <a:rPr lang="en-US" sz="2800" b="1" dirty="0">
                <a:solidFill>
                  <a:srgbClr val="FF0000"/>
                </a:solidFill>
              </a:rPr>
              <a:t> </a:t>
            </a:r>
            <a:r>
              <a:rPr lang="en-US" sz="2800" b="1" dirty="0" err="1">
                <a:solidFill>
                  <a:srgbClr val="FF0000"/>
                </a:solidFill>
              </a:rPr>
              <a:t>бойынша</a:t>
            </a:r>
            <a:r>
              <a:rPr lang="en-US" sz="2800" b="1" dirty="0">
                <a:solidFill>
                  <a:srgbClr val="FF0000"/>
                </a:solidFill>
              </a:rPr>
              <a:t> және </a:t>
            </a:r>
            <a:r>
              <a:rPr lang="en-US" sz="2800" b="1" dirty="0" err="1">
                <a:solidFill>
                  <a:srgbClr val="FF0000"/>
                </a:solidFill>
              </a:rPr>
              <a:t>инверттелген</a:t>
            </a:r>
            <a:r>
              <a:rPr lang="en-US" sz="2800" b="1" dirty="0">
                <a:solidFill>
                  <a:srgbClr val="FF0000"/>
                </a:solidFill>
              </a:rPr>
              <a:t> </a:t>
            </a:r>
            <a:r>
              <a:rPr lang="en-US" sz="2800" b="1" dirty="0" err="1">
                <a:solidFill>
                  <a:srgbClr val="FF0000"/>
                </a:solidFill>
              </a:rPr>
              <a:t>қайталанулардың</a:t>
            </a:r>
            <a:r>
              <a:rPr lang="en-US" sz="2800" b="1" dirty="0">
                <a:solidFill>
                  <a:srgbClr val="FF0000"/>
                </a:solidFill>
              </a:rPr>
              <a:t> </a:t>
            </a:r>
            <a:r>
              <a:rPr lang="en-US" sz="2800" b="1" dirty="0" err="1">
                <a:solidFill>
                  <a:srgbClr val="FF0000"/>
                </a:solidFill>
              </a:rPr>
              <a:t>түрлері</a:t>
            </a:r>
            <a:r>
              <a:rPr lang="en-US" sz="2800" b="1" dirty="0">
                <a:solidFill>
                  <a:srgbClr val="FF0000"/>
                </a:solidFill>
              </a:rPr>
              <a:t> </a:t>
            </a:r>
            <a:r>
              <a:rPr lang="en-US" sz="2800" b="1" dirty="0" err="1">
                <a:solidFill>
                  <a:srgbClr val="FF0000"/>
                </a:solidFill>
              </a:rPr>
              <a:t>мен</a:t>
            </a:r>
            <a:r>
              <a:rPr lang="en-US" sz="2800" b="1" dirty="0">
                <a:solidFill>
                  <a:srgbClr val="FF0000"/>
                </a:solidFill>
              </a:rPr>
              <a:t> </a:t>
            </a:r>
            <a:r>
              <a:rPr lang="en-US" sz="2800" b="1" dirty="0" err="1">
                <a:solidFill>
                  <a:srgbClr val="FF0000"/>
                </a:solidFill>
              </a:rPr>
              <a:t>саны</a:t>
            </a:r>
            <a:r>
              <a:rPr lang="en-US" sz="2800" b="1" dirty="0">
                <a:solidFill>
                  <a:srgbClr val="FF0000"/>
                </a:solidFill>
              </a:rPr>
              <a:t> </a:t>
            </a:r>
            <a:r>
              <a:rPr lang="en-US" sz="2800" b="1" dirty="0" err="1">
                <a:solidFill>
                  <a:srgbClr val="FF0000"/>
                </a:solidFill>
              </a:rPr>
              <a:t>бойынша</a:t>
            </a:r>
            <a:r>
              <a:rPr lang="en-US" sz="2800" b="1" dirty="0">
                <a:solidFill>
                  <a:srgbClr val="FF0000"/>
                </a:solidFill>
              </a:rPr>
              <a:t> </a:t>
            </a:r>
            <a:r>
              <a:rPr lang="en-US" sz="2800" b="1" dirty="0" err="1">
                <a:solidFill>
                  <a:srgbClr val="FF0000"/>
                </a:solidFill>
              </a:rPr>
              <a:t>ерекшеленеді</a:t>
            </a:r>
            <a:r>
              <a:rPr lang="en-US" sz="2800" b="1" dirty="0">
                <a:solidFill>
                  <a:srgbClr val="FF0000"/>
                </a:solidFill>
              </a:rPr>
              <a:t>.</a:t>
            </a:r>
          </a:p>
        </p:txBody>
      </p:sp>
      <p:pic>
        <p:nvPicPr>
          <p:cNvPr id="5" name="Объект 4">
            <a:extLst>
              <a:ext uri="{FF2B5EF4-FFF2-40B4-BE49-F238E27FC236}">
                <a16:creationId xmlns:a16="http://schemas.microsoft.com/office/drawing/2014/main" id="{2A45EC90-3E12-F601-046B-4C1BE13F4E27}"/>
              </a:ext>
            </a:extLst>
          </p:cNvPr>
          <p:cNvPicPr>
            <a:picLocks noGrp="1" noChangeAspect="1"/>
          </p:cNvPicPr>
          <p:nvPr>
            <p:ph idx="1"/>
          </p:nvPr>
        </p:nvPicPr>
        <p:blipFill rotWithShape="1">
          <a:blip r:embed="rId2"/>
          <a:srcRect l="19378" r="10928" b="-2"/>
          <a:stretch/>
        </p:blipFill>
        <p:spPr>
          <a:xfrm>
            <a:off x="6096000" y="640080"/>
            <a:ext cx="5455921" cy="5577840"/>
          </a:xfrm>
          <a:prstGeom prst="rect">
            <a:avLst/>
          </a:prstGeom>
        </p:spPr>
      </p:pic>
    </p:spTree>
    <p:extLst>
      <p:ext uri="{BB962C8B-B14F-4D97-AF65-F5344CB8AC3E}">
        <p14:creationId xmlns:p14="http://schemas.microsoft.com/office/powerpoint/2010/main" val="102651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24A49D-F9AB-4A0F-866C-8E213B81E379}"/>
              </a:ext>
            </a:extLst>
          </p:cNvPr>
          <p:cNvSpPr>
            <a:spLocks noGrp="1"/>
          </p:cNvSpPr>
          <p:nvPr>
            <p:ph type="title"/>
          </p:nvPr>
        </p:nvSpPr>
        <p:spPr>
          <a:xfrm>
            <a:off x="838200" y="365125"/>
            <a:ext cx="10515600" cy="1325563"/>
          </a:xfrm>
        </p:spPr>
        <p:txBody>
          <a:bodyPr>
            <a:normAutofit/>
          </a:bodyPr>
          <a:lstStyle/>
          <a:p>
            <a:r>
              <a:rPr lang="kk-KZ">
                <a:solidFill>
                  <a:schemeClr val="tx1"/>
                </a:solidFill>
              </a:rPr>
              <a:t>Жоспар</a:t>
            </a:r>
            <a:endParaRPr lang="ru-RU">
              <a:solidFill>
                <a:schemeClr val="tx1"/>
              </a:solidFill>
            </a:endParaRPr>
          </a:p>
        </p:txBody>
      </p:sp>
      <p:graphicFrame>
        <p:nvGraphicFramePr>
          <p:cNvPr id="41" name="Объект 2">
            <a:extLst>
              <a:ext uri="{FF2B5EF4-FFF2-40B4-BE49-F238E27FC236}">
                <a16:creationId xmlns:a16="http://schemas.microsoft.com/office/drawing/2014/main" id="{4E8545D1-5696-6635-45E5-8422C2E7FB32}"/>
              </a:ext>
            </a:extLst>
          </p:cNvPr>
          <p:cNvGraphicFramePr>
            <a:graphicFrameLocks noGrp="1"/>
          </p:cNvGraphicFramePr>
          <p:nvPr>
            <p:ph idx="1"/>
            <p:extLst>
              <p:ext uri="{D42A27DB-BD31-4B8C-83A1-F6EECF244321}">
                <p14:modId xmlns:p14="http://schemas.microsoft.com/office/powerpoint/2010/main" val="2371662031"/>
              </p:ext>
            </p:extLst>
          </p:nvPr>
        </p:nvGraphicFramePr>
        <p:xfrm>
          <a:off x="979488" y="1825625"/>
          <a:ext cx="102330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9852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32143" y="385187"/>
            <a:ext cx="7860243" cy="3480655"/>
          </a:xfrm>
        </p:spPr>
        <p:txBody>
          <a:bodyPr>
            <a:normAutofit/>
          </a:bodyPr>
          <a:lstStyle/>
          <a:p>
            <a:r>
              <a:rPr lang="ru-RU" dirty="0"/>
              <a:t>Генетика </a:t>
            </a:r>
            <a:r>
              <a:rPr lang="ru-RU" dirty="0" err="1"/>
              <a:t>түқым</a:t>
            </a:r>
            <a:r>
              <a:rPr lang="ru-RU" dirty="0"/>
              <a:t> </a:t>
            </a:r>
            <a:r>
              <a:rPr lang="ru-RU" dirty="0" err="1"/>
              <a:t>қуалаушылықпен</a:t>
            </a:r>
            <a:r>
              <a:rPr lang="ru-RU" dirty="0"/>
              <a:t> </a:t>
            </a:r>
            <a:r>
              <a:rPr lang="ru-RU" dirty="0" err="1"/>
              <a:t>қатар</a:t>
            </a:r>
            <a:r>
              <a:rPr lang="ru-RU" dirty="0"/>
              <a:t> </a:t>
            </a:r>
            <a:r>
              <a:rPr lang="ru-RU" dirty="0" err="1"/>
              <a:t>өзгергіштік</a:t>
            </a:r>
            <a:r>
              <a:rPr lang="ru-RU" dirty="0"/>
              <a:t> </a:t>
            </a:r>
            <a:r>
              <a:rPr lang="ru-RU" dirty="0" err="1"/>
              <a:t>заңдылықтарын</a:t>
            </a:r>
            <a:r>
              <a:rPr lang="ru-RU" dirty="0"/>
              <a:t> да </a:t>
            </a:r>
            <a:r>
              <a:rPr lang="ru-RU" dirty="0" err="1"/>
              <a:t>зерттейді</a:t>
            </a:r>
            <a:r>
              <a:rPr lang="ru-RU" dirty="0"/>
              <a:t>. </a:t>
            </a:r>
            <a:r>
              <a:rPr lang="ru-RU" dirty="0" err="1"/>
              <a:t>Өзгергіштік</a:t>
            </a:r>
            <a:r>
              <a:rPr lang="ru-RU" dirty="0"/>
              <a:t> </a:t>
            </a:r>
            <a:r>
              <a:rPr lang="ru-RU" dirty="0" err="1"/>
              <a:t>дегеніміздің</a:t>
            </a:r>
            <a:r>
              <a:rPr lang="ru-RU" dirty="0"/>
              <a:t> </a:t>
            </a:r>
            <a:r>
              <a:rPr lang="ru-RU" dirty="0" err="1"/>
              <a:t>өзі</a:t>
            </a:r>
            <a:r>
              <a:rPr lang="ru-RU" dirty="0"/>
              <a:t> </a:t>
            </a:r>
            <a:r>
              <a:rPr lang="ru-RU" dirty="0" err="1"/>
              <a:t>организмнің</a:t>
            </a:r>
            <a:r>
              <a:rPr lang="ru-RU" dirty="0"/>
              <a:t> </a:t>
            </a:r>
            <a:r>
              <a:rPr lang="ru-RU" dirty="0" err="1"/>
              <a:t>сыртқы</a:t>
            </a:r>
            <a:r>
              <a:rPr lang="ru-RU" dirty="0"/>
              <a:t> </a:t>
            </a:r>
            <a:r>
              <a:rPr lang="ru-RU" dirty="0" err="1"/>
              <a:t>ортаның</a:t>
            </a:r>
            <a:r>
              <a:rPr lang="ru-RU" dirty="0"/>
              <a:t> </a:t>
            </a:r>
            <a:r>
              <a:rPr lang="ru-RU" dirty="0" err="1"/>
              <a:t>әсерінен</a:t>
            </a:r>
            <a:r>
              <a:rPr lang="ru-RU" dirty="0"/>
              <a:t> </a:t>
            </a:r>
            <a:r>
              <a:rPr lang="ru-RU" dirty="0" err="1"/>
              <a:t>өзгеруі</a:t>
            </a:r>
            <a:r>
              <a:rPr lang="ru-RU" dirty="0"/>
              <a:t>, </a:t>
            </a:r>
            <a:r>
              <a:rPr lang="ru-RU" dirty="0" err="1"/>
              <a:t>яғни</a:t>
            </a:r>
            <a:r>
              <a:rPr lang="ru-RU" dirty="0"/>
              <a:t> </a:t>
            </a:r>
            <a:r>
              <a:rPr lang="ru-RU" dirty="0" err="1"/>
              <a:t>оның</a:t>
            </a:r>
            <a:r>
              <a:rPr lang="ru-RU" dirty="0"/>
              <a:t> </a:t>
            </a:r>
            <a:r>
              <a:rPr lang="ru-RU" dirty="0" err="1"/>
              <a:t>жаңа</a:t>
            </a:r>
            <a:r>
              <a:rPr lang="ru-RU" dirty="0"/>
              <a:t> </a:t>
            </a:r>
            <a:r>
              <a:rPr lang="ru-RU" dirty="0" err="1"/>
              <a:t>қасиеттерге</a:t>
            </a:r>
            <a:r>
              <a:rPr lang="ru-RU" dirty="0"/>
              <a:t> ие </a:t>
            </a:r>
            <a:r>
              <a:rPr lang="ru-RU" dirty="0" err="1"/>
              <a:t>болуы</a:t>
            </a:r>
            <a:r>
              <a:rPr lang="ru-RU" dirty="0"/>
              <a:t> немесе </a:t>
            </a:r>
            <a:r>
              <a:rPr lang="ru-RU" dirty="0" err="1"/>
              <a:t>бұрынғы</a:t>
            </a:r>
            <a:r>
              <a:rPr lang="ru-RU" dirty="0"/>
              <a:t> </a:t>
            </a:r>
            <a:r>
              <a:rPr lang="ru-RU" dirty="0" err="1"/>
              <a:t>бойында</a:t>
            </a:r>
            <a:r>
              <a:rPr lang="ru-RU" dirty="0"/>
              <a:t> бар </a:t>
            </a:r>
            <a:r>
              <a:rPr lang="ru-RU" dirty="0" err="1"/>
              <a:t>қасиеттерден</a:t>
            </a:r>
            <a:r>
              <a:rPr lang="ru-RU" dirty="0"/>
              <a:t> </a:t>
            </a:r>
            <a:r>
              <a:rPr lang="ru-RU" dirty="0" err="1"/>
              <a:t>айырылу</a:t>
            </a:r>
            <a:r>
              <a:rPr lang="ru-RU" dirty="0"/>
              <a:t> </a:t>
            </a:r>
            <a:r>
              <a:rPr lang="ru-RU" dirty="0" err="1"/>
              <a:t>қабілеті</a:t>
            </a:r>
            <a:r>
              <a:rPr lang="ru-RU" dirty="0"/>
              <a:t>.</a:t>
            </a:r>
          </a:p>
          <a:p>
            <a:r>
              <a:rPr lang="ru-RU" dirty="0"/>
              <a:t>. </a:t>
            </a:r>
          </a:p>
        </p:txBody>
      </p:sp>
      <p:sp>
        <p:nvSpPr>
          <p:cNvPr id="2" name="TextBox 1">
            <a:extLst>
              <a:ext uri="{FF2B5EF4-FFF2-40B4-BE49-F238E27FC236}">
                <a16:creationId xmlns:a16="http://schemas.microsoft.com/office/drawing/2014/main" id="{F92D093E-53ED-774D-1EC8-6DC01A725227}"/>
              </a:ext>
            </a:extLst>
          </p:cNvPr>
          <p:cNvSpPr txBox="1"/>
          <p:nvPr/>
        </p:nvSpPr>
        <p:spPr>
          <a:xfrm>
            <a:off x="1155560" y="3539232"/>
            <a:ext cx="6089302" cy="2248619"/>
          </a:xfrm>
          <a:prstGeom prst="rect">
            <a:avLst/>
          </a:prstGeom>
        </p:spPr>
        <p:txBody>
          <a:bodyPr vert="horz" lIns="91440" tIns="45720" rIns="91440" bIns="45720" rtlCol="0">
            <a:normAutofit/>
          </a:bodyPr>
          <a:lstStyle/>
          <a:p>
            <a:pPr marL="342900" algn="ctr">
              <a:lnSpc>
                <a:spcPct val="90000"/>
              </a:lnSpc>
              <a:spcAft>
                <a:spcPts val="600"/>
              </a:spcAft>
            </a:pPr>
            <a:r>
              <a:rPr lang="kk-KZ" altLang="en-US" sz="2400" b="1" i="1" dirty="0">
                <a:latin typeface="Times New Roman" panose="02020603050405020304" pitchFamily="18" charset="0"/>
                <a:cs typeface="Times New Roman" panose="02020603050405020304" pitchFamily="18" charset="0"/>
              </a:rPr>
              <a:t>Өзгергіштік </a:t>
            </a:r>
            <a:r>
              <a:rPr lang="kk-KZ" altLang="en-US" sz="2400" i="1" dirty="0">
                <a:latin typeface="Times New Roman" panose="02020603050405020304" pitchFamily="18" charset="0"/>
                <a:cs typeface="Times New Roman" panose="02020603050405020304" pitchFamily="18" charset="0"/>
              </a:rPr>
              <a:t>дегеніміз организмнің сыртқы орта әсерінен өзгеруі яғни, жаңа қасиеттерге ие болып немесе бұрынғы бойында бар қасиеттерден айырылу қабілеті.</a:t>
            </a:r>
          </a:p>
          <a:p>
            <a:pPr marL="571500" indent="-228600" algn="ctr">
              <a:lnSpc>
                <a:spcPct val="90000"/>
              </a:lnSpc>
              <a:spcAft>
                <a:spcPts val="600"/>
              </a:spcAft>
              <a:buFont typeface="Arial" panose="020B0604020202020204" pitchFamily="34" charset="0"/>
              <a:buChar char="•"/>
            </a:pPr>
            <a:endParaRPr lang="en-US" sz="2400" b="1" i="1" dirty="0"/>
          </a:p>
        </p:txBody>
      </p:sp>
      <p:pic>
        <p:nvPicPr>
          <p:cNvPr id="1026" name="Picture 2" descr="Индивидуальная изменчивость или полиморфизм клеток » Строительный  онлайн-портал">
            <a:extLst>
              <a:ext uri="{FF2B5EF4-FFF2-40B4-BE49-F238E27FC236}">
                <a16:creationId xmlns:a16="http://schemas.microsoft.com/office/drawing/2014/main" id="{024DF2D6-CD27-4595-8A54-0A1C8D3BDB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2870" y="862012"/>
            <a:ext cx="3143250" cy="513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263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2">
            <a:extLst>
              <a:ext uri="{FF2B5EF4-FFF2-40B4-BE49-F238E27FC236}">
                <a16:creationId xmlns:a16="http://schemas.microsoft.com/office/drawing/2014/main" id="{1B73F088-00B1-4D71-A53C-42E7CAC65C68}"/>
              </a:ext>
            </a:extLst>
          </p:cNvPr>
          <p:cNvSpPr/>
          <p:nvPr/>
        </p:nvSpPr>
        <p:spPr>
          <a:xfrm>
            <a:off x="2081283" y="2039111"/>
            <a:ext cx="3886200" cy="1828800"/>
          </a:xfrm>
          <a:prstGeom prst="roundRect">
            <a:avLst/>
          </a:prstGeom>
          <a:solidFill>
            <a:schemeClr val="bg2">
              <a:lumMod val="90000"/>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kk-KZ" sz="3200" b="1" dirty="0">
                <a:solidFill>
                  <a:srgbClr val="FF0000"/>
                </a:solidFill>
                <a:latin typeface="Times New Roman" pitchFamily="18" charset="0"/>
                <a:cs typeface="Times New Roman" pitchFamily="18" charset="0"/>
              </a:rPr>
              <a:t>Тұқым қуалайтын (генотиптік) өзгергіштік</a:t>
            </a:r>
            <a:endParaRPr lang="ru-RU" sz="3200" b="1" dirty="0">
              <a:solidFill>
                <a:srgbClr val="FF0000"/>
              </a:solidFill>
              <a:latin typeface="Times New Roman" pitchFamily="18" charset="0"/>
              <a:cs typeface="Times New Roman" pitchFamily="18" charset="0"/>
            </a:endParaRPr>
          </a:p>
        </p:txBody>
      </p:sp>
      <p:sp>
        <p:nvSpPr>
          <p:cNvPr id="7" name="Скругленный прямоугольник 4">
            <a:extLst>
              <a:ext uri="{FF2B5EF4-FFF2-40B4-BE49-F238E27FC236}">
                <a16:creationId xmlns:a16="http://schemas.microsoft.com/office/drawing/2014/main" id="{EC1ABFE5-5EBA-4255-B180-F6EAC98933EB}"/>
              </a:ext>
            </a:extLst>
          </p:cNvPr>
          <p:cNvSpPr/>
          <p:nvPr/>
        </p:nvSpPr>
        <p:spPr>
          <a:xfrm>
            <a:off x="6348483" y="2039111"/>
            <a:ext cx="4191000" cy="1905000"/>
          </a:xfrm>
          <a:prstGeom prst="roundRect">
            <a:avLst/>
          </a:prstGeom>
          <a:solidFill>
            <a:schemeClr val="bg2">
              <a:lumMod val="90000"/>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kk-KZ" sz="3200" b="1" dirty="0">
                <a:solidFill>
                  <a:srgbClr val="FF0000"/>
                </a:solidFill>
                <a:latin typeface="Times New Roman" pitchFamily="18" charset="0"/>
                <a:cs typeface="Times New Roman" pitchFamily="18" charset="0"/>
              </a:rPr>
              <a:t>Тұқым қуаламайтын (фенотиптік) өзгергіштік</a:t>
            </a:r>
            <a:endParaRPr lang="ru-RU" sz="3200" b="1" dirty="0">
              <a:solidFill>
                <a:srgbClr val="FF0000"/>
              </a:solidFill>
              <a:latin typeface="Times New Roman" pitchFamily="18" charset="0"/>
              <a:cs typeface="Times New Roman" pitchFamily="18" charset="0"/>
            </a:endParaRPr>
          </a:p>
        </p:txBody>
      </p:sp>
      <p:sp>
        <p:nvSpPr>
          <p:cNvPr id="9" name="Стрелка вниз 6">
            <a:extLst>
              <a:ext uri="{FF2B5EF4-FFF2-40B4-BE49-F238E27FC236}">
                <a16:creationId xmlns:a16="http://schemas.microsoft.com/office/drawing/2014/main" id="{0048D18C-9CA2-4E37-93EB-09B2FBBB4910}"/>
              </a:ext>
            </a:extLst>
          </p:cNvPr>
          <p:cNvSpPr/>
          <p:nvPr/>
        </p:nvSpPr>
        <p:spPr>
          <a:xfrm>
            <a:off x="8329683" y="4020311"/>
            <a:ext cx="228600" cy="6858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sz="3200">
              <a:latin typeface="Times New Roman" pitchFamily="18" charset="0"/>
              <a:cs typeface="Times New Roman" pitchFamily="18" charset="0"/>
            </a:endParaRPr>
          </a:p>
        </p:txBody>
      </p:sp>
      <p:sp>
        <p:nvSpPr>
          <p:cNvPr id="11" name="Скругленный прямоугольник 9">
            <a:extLst>
              <a:ext uri="{FF2B5EF4-FFF2-40B4-BE49-F238E27FC236}">
                <a16:creationId xmlns:a16="http://schemas.microsoft.com/office/drawing/2014/main" id="{CE9A78C1-9644-4FEE-99C8-B729B778B102}"/>
              </a:ext>
            </a:extLst>
          </p:cNvPr>
          <p:cNvSpPr/>
          <p:nvPr/>
        </p:nvSpPr>
        <p:spPr>
          <a:xfrm>
            <a:off x="2550206" y="4782311"/>
            <a:ext cx="2667000" cy="1524000"/>
          </a:xfrm>
          <a:prstGeom prst="roundRect">
            <a:avLst/>
          </a:prstGeom>
          <a:solidFill>
            <a:schemeClr val="bg2">
              <a:lumMod val="90000"/>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kk-KZ" sz="2400" b="1" dirty="0">
                <a:solidFill>
                  <a:srgbClr val="FF0000"/>
                </a:solidFill>
                <a:latin typeface="Times New Roman" pitchFamily="18" charset="0"/>
                <a:cs typeface="Times New Roman" pitchFamily="18" charset="0"/>
              </a:rPr>
              <a:t>Мутациялық</a:t>
            </a:r>
          </a:p>
          <a:p>
            <a:pPr algn="ctr" eaLnBrk="1" hangingPunct="1">
              <a:defRPr/>
            </a:pPr>
            <a:r>
              <a:rPr lang="kk-KZ" sz="2400" b="1" dirty="0">
                <a:solidFill>
                  <a:srgbClr val="FF0000"/>
                </a:solidFill>
                <a:latin typeface="Times New Roman" pitchFamily="18" charset="0"/>
                <a:cs typeface="Times New Roman" pitchFamily="18" charset="0"/>
              </a:rPr>
              <a:t>өзгергіштік</a:t>
            </a:r>
            <a:endParaRPr lang="ru-RU" sz="2400" b="1" dirty="0">
              <a:solidFill>
                <a:srgbClr val="FF0000"/>
              </a:solidFill>
              <a:latin typeface="Times New Roman" pitchFamily="18" charset="0"/>
              <a:cs typeface="Times New Roman" pitchFamily="18" charset="0"/>
            </a:endParaRPr>
          </a:p>
        </p:txBody>
      </p:sp>
      <p:sp>
        <p:nvSpPr>
          <p:cNvPr id="12" name="Скругленный прямоугольник 10">
            <a:extLst>
              <a:ext uri="{FF2B5EF4-FFF2-40B4-BE49-F238E27FC236}">
                <a16:creationId xmlns:a16="http://schemas.microsoft.com/office/drawing/2014/main" id="{71C073A1-6B4B-4E24-AE85-634F17630148}"/>
              </a:ext>
            </a:extLst>
          </p:cNvPr>
          <p:cNvSpPr/>
          <p:nvPr/>
        </p:nvSpPr>
        <p:spPr>
          <a:xfrm>
            <a:off x="7034283" y="4858511"/>
            <a:ext cx="3657600" cy="1447800"/>
          </a:xfrm>
          <a:prstGeom prst="roundRect">
            <a:avLst/>
          </a:prstGeom>
          <a:solidFill>
            <a:schemeClr val="bg2">
              <a:lumMod val="90000"/>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kk-KZ" sz="2400" b="1" dirty="0">
                <a:solidFill>
                  <a:srgbClr val="FF0000"/>
                </a:solidFill>
                <a:latin typeface="Times New Roman" pitchFamily="18" charset="0"/>
                <a:cs typeface="Times New Roman" pitchFamily="18" charset="0"/>
              </a:rPr>
              <a:t>Модификациялық</a:t>
            </a:r>
          </a:p>
          <a:p>
            <a:pPr algn="ctr" eaLnBrk="1" hangingPunct="1">
              <a:defRPr/>
            </a:pPr>
            <a:r>
              <a:rPr lang="kk-KZ" sz="2400" b="1" dirty="0">
                <a:solidFill>
                  <a:srgbClr val="FF0000"/>
                </a:solidFill>
                <a:latin typeface="Times New Roman" pitchFamily="18" charset="0"/>
                <a:cs typeface="Times New Roman" pitchFamily="18" charset="0"/>
              </a:rPr>
              <a:t>өзгергіштік</a:t>
            </a:r>
            <a:endParaRPr lang="ru-RU" sz="2400" b="1" dirty="0">
              <a:solidFill>
                <a:srgbClr val="FF0000"/>
              </a:solidFill>
              <a:latin typeface="Times New Roman" pitchFamily="18" charset="0"/>
              <a:cs typeface="Times New Roman" pitchFamily="18" charset="0"/>
            </a:endParaRPr>
          </a:p>
        </p:txBody>
      </p:sp>
      <p:sp>
        <p:nvSpPr>
          <p:cNvPr id="13" name="Скругленный прямоугольник 11">
            <a:extLst>
              <a:ext uri="{FF2B5EF4-FFF2-40B4-BE49-F238E27FC236}">
                <a16:creationId xmlns:a16="http://schemas.microsoft.com/office/drawing/2014/main" id="{D5943E66-8BCB-4D9F-9DA4-65469BA5E04D}"/>
              </a:ext>
            </a:extLst>
          </p:cNvPr>
          <p:cNvSpPr/>
          <p:nvPr/>
        </p:nvSpPr>
        <p:spPr>
          <a:xfrm>
            <a:off x="3319856" y="686151"/>
            <a:ext cx="5410200" cy="914400"/>
          </a:xfrm>
          <a:prstGeom prst="roundRect">
            <a:avLst/>
          </a:prstGeom>
          <a:solidFill>
            <a:schemeClr val="bg2">
              <a:lumMod val="90000"/>
              <a:alpha val="18000"/>
            </a:schemeClr>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kk-KZ" sz="3200" dirty="0">
                <a:solidFill>
                  <a:schemeClr val="tx1"/>
                </a:solidFill>
                <a:latin typeface="Times New Roman" pitchFamily="18" charset="0"/>
                <a:cs typeface="Times New Roman" pitchFamily="18" charset="0"/>
              </a:rPr>
              <a:t>ӨЗГЕРГІШТІК</a:t>
            </a:r>
            <a:endParaRPr lang="ru-RU" sz="3200" b="1" dirty="0">
              <a:solidFill>
                <a:srgbClr val="002060"/>
              </a:solidFill>
              <a:latin typeface="Times New Roman" pitchFamily="18" charset="0"/>
              <a:cs typeface="Times New Roman" pitchFamily="18" charset="0"/>
            </a:endParaRPr>
          </a:p>
        </p:txBody>
      </p:sp>
      <p:sp>
        <p:nvSpPr>
          <p:cNvPr id="14" name="Стрелка вниз 14">
            <a:extLst>
              <a:ext uri="{FF2B5EF4-FFF2-40B4-BE49-F238E27FC236}">
                <a16:creationId xmlns:a16="http://schemas.microsoft.com/office/drawing/2014/main" id="{63448972-7FF5-4985-934B-58948D86B2CA}"/>
              </a:ext>
            </a:extLst>
          </p:cNvPr>
          <p:cNvSpPr/>
          <p:nvPr/>
        </p:nvSpPr>
        <p:spPr>
          <a:xfrm>
            <a:off x="3928104" y="3944111"/>
            <a:ext cx="228600" cy="6858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sz="3200">
              <a:latin typeface="Times New Roman" pitchFamily="18" charset="0"/>
              <a:cs typeface="Times New Roman" pitchFamily="18" charset="0"/>
            </a:endParaRPr>
          </a:p>
        </p:txBody>
      </p:sp>
    </p:spTree>
    <p:extLst>
      <p:ext uri="{BB962C8B-B14F-4D97-AF65-F5344CB8AC3E}">
        <p14:creationId xmlns:p14="http://schemas.microsoft.com/office/powerpoint/2010/main" val="3064233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6B9BC2-073D-7DEA-C18D-ADC258F91E6B}"/>
              </a:ext>
            </a:extLst>
          </p:cNvPr>
          <p:cNvSpPr>
            <a:spLocks noGrp="1"/>
          </p:cNvSpPr>
          <p:nvPr>
            <p:ph type="title"/>
          </p:nvPr>
        </p:nvSpPr>
        <p:spPr/>
        <p:txBody>
          <a:bodyPr>
            <a:normAutofit fontScale="90000"/>
          </a:bodyPr>
          <a:lstStyle/>
          <a:p>
            <a:r>
              <a:rPr lang="ru-RU" dirty="0"/>
              <a:t>Тұқым </a:t>
            </a:r>
            <a:r>
              <a:rPr lang="ru-RU" dirty="0" err="1"/>
              <a:t>қуалайтын</a:t>
            </a:r>
            <a:r>
              <a:rPr lang="ru-RU" dirty="0"/>
              <a:t> </a:t>
            </a:r>
            <a:r>
              <a:rPr lang="ru-RU" dirty="0" err="1"/>
              <a:t>өзгергіштік</a:t>
            </a:r>
            <a:r>
              <a:rPr lang="ru-RU" dirty="0"/>
              <a:t> (</a:t>
            </a:r>
            <a:r>
              <a:rPr lang="ru-RU" dirty="0" err="1"/>
              <a:t>генотиптік</a:t>
            </a:r>
            <a:r>
              <a:rPr lang="ru-RU" dirty="0"/>
              <a:t>)</a:t>
            </a:r>
            <a:endParaRPr lang="ru-KZ" dirty="0"/>
          </a:p>
        </p:txBody>
      </p:sp>
      <p:sp>
        <p:nvSpPr>
          <p:cNvPr id="3" name="Объект 2">
            <a:extLst>
              <a:ext uri="{FF2B5EF4-FFF2-40B4-BE49-F238E27FC236}">
                <a16:creationId xmlns:a16="http://schemas.microsoft.com/office/drawing/2014/main" id="{5C0584C3-645D-ECB7-5BC5-CD9B40760CA8}"/>
              </a:ext>
            </a:extLst>
          </p:cNvPr>
          <p:cNvSpPr>
            <a:spLocks noGrp="1"/>
          </p:cNvSpPr>
          <p:nvPr>
            <p:ph idx="1"/>
          </p:nvPr>
        </p:nvSpPr>
        <p:spPr/>
        <p:txBody>
          <a:bodyPr/>
          <a:lstStyle/>
          <a:p>
            <a:r>
              <a:rPr lang="ru-RU" dirty="0"/>
              <a:t>Тұқым </a:t>
            </a:r>
            <a:r>
              <a:rPr lang="ru-RU" dirty="0" err="1"/>
              <a:t>қуалайтын</a:t>
            </a:r>
            <a:r>
              <a:rPr lang="ru-RU" dirty="0"/>
              <a:t> </a:t>
            </a:r>
            <a:r>
              <a:rPr lang="ru-RU" dirty="0" err="1"/>
              <a:t>өзгергіштік</a:t>
            </a:r>
            <a:r>
              <a:rPr lang="ru-RU" dirty="0"/>
              <a:t> ДНҚ-да </a:t>
            </a:r>
            <a:r>
              <a:rPr lang="ru-RU" dirty="0" err="1"/>
              <a:t>болған</a:t>
            </a:r>
            <a:r>
              <a:rPr lang="ru-RU" dirty="0"/>
              <a:t> </a:t>
            </a:r>
            <a:r>
              <a:rPr lang="ru-RU" dirty="0" err="1"/>
              <a:t>өзгерістерге</a:t>
            </a:r>
            <a:r>
              <a:rPr lang="ru-RU" dirty="0"/>
              <a:t> </a:t>
            </a:r>
            <a:r>
              <a:rPr lang="ru-RU" dirty="0" err="1"/>
              <a:t>байланысты</a:t>
            </a:r>
            <a:r>
              <a:rPr lang="ru-RU" dirty="0"/>
              <a:t>. Тұқым </a:t>
            </a:r>
            <a:r>
              <a:rPr lang="ru-RU" dirty="0" err="1"/>
              <a:t>қуалайтын</a:t>
            </a:r>
            <a:r>
              <a:rPr lang="ru-RU" dirty="0"/>
              <a:t> </a:t>
            </a:r>
            <a:r>
              <a:rPr lang="ru-RU" dirty="0" err="1"/>
              <a:t>өзгергіштіктің</a:t>
            </a:r>
            <a:r>
              <a:rPr lang="ru-RU" dirty="0"/>
              <a:t> </a:t>
            </a:r>
            <a:r>
              <a:rPr lang="ru-RU" dirty="0" err="1"/>
              <a:t>негізінде</a:t>
            </a:r>
            <a:r>
              <a:rPr lang="ru-RU" dirty="0"/>
              <a:t> 2 процесс </a:t>
            </a:r>
            <a:r>
              <a:rPr lang="ru-RU" dirty="0" err="1"/>
              <a:t>жатыр</a:t>
            </a:r>
            <a:r>
              <a:rPr lang="ru-RU" dirty="0"/>
              <a:t>:</a:t>
            </a:r>
          </a:p>
          <a:p>
            <a:r>
              <a:rPr lang="ru-RU" dirty="0" err="1"/>
              <a:t>Мутациялар</a:t>
            </a:r>
            <a:r>
              <a:rPr lang="ru-RU" dirty="0"/>
              <a:t> – ДНҚ-</a:t>
            </a:r>
            <a:r>
              <a:rPr lang="ru-RU" dirty="0" err="1"/>
              <a:t>дағы</a:t>
            </a:r>
            <a:r>
              <a:rPr lang="ru-RU" dirty="0"/>
              <a:t> </a:t>
            </a:r>
            <a:r>
              <a:rPr lang="ru-RU" dirty="0" err="1"/>
              <a:t>азотты</a:t>
            </a:r>
            <a:r>
              <a:rPr lang="ru-RU" dirty="0"/>
              <a:t> </a:t>
            </a:r>
            <a:r>
              <a:rPr lang="ru-RU" dirty="0" err="1"/>
              <a:t>негіздердің</a:t>
            </a:r>
            <a:r>
              <a:rPr lang="ru-RU" dirty="0"/>
              <a:t> </a:t>
            </a:r>
            <a:r>
              <a:rPr lang="ru-RU" dirty="0" err="1"/>
              <a:t>тізбегіндегі</a:t>
            </a:r>
            <a:r>
              <a:rPr lang="ru-RU" dirty="0"/>
              <a:t> тұқым </a:t>
            </a:r>
            <a:r>
              <a:rPr lang="ru-RU" dirty="0" err="1"/>
              <a:t>қуалайтын</a:t>
            </a:r>
            <a:r>
              <a:rPr lang="ru-RU" dirty="0"/>
              <a:t> </a:t>
            </a:r>
            <a:r>
              <a:rPr lang="ru-RU" dirty="0" err="1"/>
              <a:t>өзгерістер</a:t>
            </a:r>
            <a:r>
              <a:rPr lang="ru-RU" dirty="0"/>
              <a:t>.</a:t>
            </a:r>
          </a:p>
          <a:p>
            <a:r>
              <a:rPr lang="ru-RU" dirty="0"/>
              <a:t>Рекомбинация – </a:t>
            </a:r>
            <a:r>
              <a:rPr lang="ru-RU" dirty="0" err="1"/>
              <a:t>бірі</a:t>
            </a:r>
            <a:r>
              <a:rPr lang="ru-RU" dirty="0"/>
              <a:t> донор, </a:t>
            </a:r>
            <a:r>
              <a:rPr lang="ru-RU" dirty="0" err="1"/>
              <a:t>екіншісі</a:t>
            </a:r>
            <a:r>
              <a:rPr lang="ru-RU" dirty="0"/>
              <a:t> реципиент </a:t>
            </a:r>
            <a:r>
              <a:rPr lang="ru-RU" dirty="0" err="1"/>
              <a:t>болып</a:t>
            </a:r>
            <a:r>
              <a:rPr lang="ru-RU" dirty="0"/>
              <a:t> </a:t>
            </a:r>
            <a:r>
              <a:rPr lang="ru-RU" dirty="0" err="1"/>
              <a:t>табылатын</a:t>
            </a:r>
            <a:r>
              <a:rPr lang="ru-RU" dirty="0"/>
              <a:t> </a:t>
            </a:r>
            <a:r>
              <a:rPr lang="ru-RU" dirty="0" err="1"/>
              <a:t>бактериялар</a:t>
            </a:r>
            <a:r>
              <a:rPr lang="ru-RU" dirty="0"/>
              <a:t> </a:t>
            </a:r>
            <a:r>
              <a:rPr lang="ru-RU" dirty="0" err="1"/>
              <a:t>арасындағы</a:t>
            </a:r>
            <a:r>
              <a:rPr lang="ru-RU" dirty="0"/>
              <a:t> ДНҚ </a:t>
            </a:r>
            <a:r>
              <a:rPr lang="ru-RU" dirty="0" err="1"/>
              <a:t>бөліктерінің</a:t>
            </a:r>
            <a:r>
              <a:rPr lang="ru-RU" dirty="0"/>
              <a:t> </a:t>
            </a:r>
            <a:r>
              <a:rPr lang="ru-RU" dirty="0" err="1"/>
              <a:t>алмасуы</a:t>
            </a:r>
            <a:r>
              <a:rPr lang="ru-RU" dirty="0"/>
              <a:t>.</a:t>
            </a:r>
            <a:endParaRPr lang="ru-KZ" dirty="0"/>
          </a:p>
        </p:txBody>
      </p:sp>
    </p:spTree>
    <p:extLst>
      <p:ext uri="{BB962C8B-B14F-4D97-AF65-F5344CB8AC3E}">
        <p14:creationId xmlns:p14="http://schemas.microsoft.com/office/powerpoint/2010/main" val="773920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FD6723-13AA-45B8-8B97-062C5039384D}"/>
              </a:ext>
            </a:extLst>
          </p:cNvPr>
          <p:cNvSpPr>
            <a:spLocks noGrp="1"/>
          </p:cNvSpPr>
          <p:nvPr>
            <p:ph type="title"/>
          </p:nvPr>
        </p:nvSpPr>
        <p:spPr/>
        <p:txBody>
          <a:bodyPr>
            <a:normAutofit fontScale="90000"/>
          </a:bodyPr>
          <a:lstStyle/>
          <a:p>
            <a:pPr algn="ctr"/>
            <a:r>
              <a:rPr lang="kk-KZ" dirty="0"/>
              <a:t>Мутациялар</a:t>
            </a:r>
            <a:br>
              <a:rPr lang="kk-KZ" dirty="0"/>
            </a:br>
            <a:endParaRPr lang="ru-RU" dirty="0"/>
          </a:p>
        </p:txBody>
      </p:sp>
      <p:sp>
        <p:nvSpPr>
          <p:cNvPr id="3" name="Объект 2">
            <a:extLst>
              <a:ext uri="{FF2B5EF4-FFF2-40B4-BE49-F238E27FC236}">
                <a16:creationId xmlns:a16="http://schemas.microsoft.com/office/drawing/2014/main" id="{2C0470BE-F4B8-46F8-A2CA-85398C84670F}"/>
              </a:ext>
            </a:extLst>
          </p:cNvPr>
          <p:cNvSpPr>
            <a:spLocks noGrp="1"/>
          </p:cNvSpPr>
          <p:nvPr>
            <p:ph idx="1"/>
          </p:nvPr>
        </p:nvSpPr>
        <p:spPr>
          <a:xfrm>
            <a:off x="838200" y="1623527"/>
            <a:ext cx="5006593" cy="4553436"/>
          </a:xfrm>
        </p:spPr>
        <p:txBody>
          <a:bodyPr>
            <a:normAutofit fontScale="85000" lnSpcReduction="10000"/>
          </a:bodyPr>
          <a:lstStyle/>
          <a:p>
            <a:r>
              <a:rPr lang="ru-RU" dirty="0"/>
              <a:t>Мутация (</a:t>
            </a:r>
            <a:r>
              <a:rPr lang="ru-RU" dirty="0" err="1"/>
              <a:t>латын</a:t>
            </a:r>
            <a:r>
              <a:rPr lang="ru-RU" dirty="0"/>
              <a:t> </a:t>
            </a:r>
            <a:r>
              <a:rPr lang="ru-RU" dirty="0" err="1"/>
              <a:t>тілінде</a:t>
            </a:r>
            <a:r>
              <a:rPr lang="ru-RU" dirty="0"/>
              <a:t> </a:t>
            </a:r>
            <a:r>
              <a:rPr lang="en-US" dirty="0" err="1"/>
              <a:t>mutat</a:t>
            </a:r>
            <a:r>
              <a:rPr lang="ru-RU" dirty="0"/>
              <a:t>і</a:t>
            </a:r>
            <a:r>
              <a:rPr lang="en-US" dirty="0"/>
              <a:t>o – </a:t>
            </a:r>
            <a:r>
              <a:rPr lang="ru-RU" dirty="0" err="1"/>
              <a:t>өзгеру</a:t>
            </a:r>
            <a:r>
              <a:rPr lang="ru-RU" dirty="0"/>
              <a:t>) – </a:t>
            </a:r>
            <a:r>
              <a:rPr lang="ru-RU" dirty="0" err="1"/>
              <a:t>табиғи</a:t>
            </a:r>
            <a:r>
              <a:rPr lang="ru-RU" dirty="0"/>
              <a:t> </a:t>
            </a:r>
            <a:r>
              <a:rPr lang="ru-RU" dirty="0" err="1"/>
              <a:t>жағдайда</a:t>
            </a:r>
            <a:r>
              <a:rPr lang="ru-RU" dirty="0"/>
              <a:t> </a:t>
            </a:r>
            <a:r>
              <a:rPr lang="ru-RU" dirty="0" err="1"/>
              <a:t>кенеттен</a:t>
            </a:r>
            <a:r>
              <a:rPr lang="ru-RU" dirty="0"/>
              <a:t> </a:t>
            </a:r>
            <a:r>
              <a:rPr lang="ru-RU" dirty="0" err="1"/>
              <a:t>болатын</a:t>
            </a:r>
            <a:r>
              <a:rPr lang="ru-RU" dirty="0"/>
              <a:t> </a:t>
            </a:r>
            <a:r>
              <a:rPr lang="ru-RU" dirty="0" err="1"/>
              <a:t>немесе</a:t>
            </a:r>
            <a:r>
              <a:rPr lang="ru-RU" dirty="0"/>
              <a:t> </a:t>
            </a:r>
            <a:r>
              <a:rPr lang="ru-RU" dirty="0" err="1"/>
              <a:t>қолдан</a:t>
            </a:r>
            <a:r>
              <a:rPr lang="ru-RU" dirty="0"/>
              <a:t> </a:t>
            </a:r>
            <a:r>
              <a:rPr lang="ru-RU" dirty="0" err="1"/>
              <a:t>жасалатын</a:t>
            </a:r>
            <a:r>
              <a:rPr lang="ru-RU" dirty="0"/>
              <a:t> </a:t>
            </a:r>
            <a:r>
              <a:rPr lang="ru-RU" dirty="0" err="1"/>
              <a:t>генетикалық</a:t>
            </a:r>
            <a:r>
              <a:rPr lang="ru-RU" dirty="0"/>
              <a:t> </a:t>
            </a:r>
            <a:r>
              <a:rPr lang="ru-RU" dirty="0" err="1"/>
              <a:t>материалдың</a:t>
            </a:r>
            <a:r>
              <a:rPr lang="ru-RU" dirty="0"/>
              <a:t> </a:t>
            </a:r>
            <a:r>
              <a:rPr lang="ru-RU" dirty="0" err="1"/>
              <a:t>өзгеруі</a:t>
            </a:r>
            <a:r>
              <a:rPr lang="ru-RU" dirty="0"/>
              <a:t>. </a:t>
            </a:r>
            <a:r>
              <a:rPr lang="ru-RU" dirty="0" err="1"/>
              <a:t>Соның</a:t>
            </a:r>
            <a:r>
              <a:rPr lang="ru-RU" dirty="0"/>
              <a:t> </a:t>
            </a:r>
            <a:r>
              <a:rPr lang="ru-RU" dirty="0" err="1"/>
              <a:t>нәтижесінде</a:t>
            </a:r>
            <a:r>
              <a:rPr lang="ru-RU" dirty="0"/>
              <a:t> </a:t>
            </a:r>
            <a:r>
              <a:rPr lang="ru-RU" dirty="0" err="1"/>
              <a:t>ағзаның</a:t>
            </a:r>
            <a:r>
              <a:rPr lang="ru-RU" dirty="0"/>
              <a:t> </a:t>
            </a:r>
            <a:r>
              <a:rPr lang="ru-RU" dirty="0" err="1"/>
              <a:t>белгілері</a:t>
            </a:r>
            <a:r>
              <a:rPr lang="ru-RU" dirty="0"/>
              <a:t> мен </a:t>
            </a:r>
            <a:r>
              <a:rPr lang="ru-RU" dirty="0" err="1"/>
              <a:t>қасиеттері</a:t>
            </a:r>
            <a:r>
              <a:rPr lang="ru-RU" dirty="0"/>
              <a:t> </a:t>
            </a:r>
            <a:r>
              <a:rPr lang="ru-RU" dirty="0" err="1"/>
              <a:t>тұқым</a:t>
            </a:r>
            <a:r>
              <a:rPr lang="ru-RU" dirty="0"/>
              <a:t> </a:t>
            </a:r>
            <a:r>
              <a:rPr lang="ru-RU" dirty="0" err="1"/>
              <a:t>қуалайтын</a:t>
            </a:r>
            <a:r>
              <a:rPr lang="ru-RU" dirty="0"/>
              <a:t> </a:t>
            </a:r>
            <a:r>
              <a:rPr lang="ru-RU" dirty="0" err="1"/>
              <a:t>өзгергіштікке</a:t>
            </a:r>
            <a:r>
              <a:rPr lang="ru-RU" dirty="0"/>
              <a:t> </a:t>
            </a:r>
            <a:r>
              <a:rPr lang="ru-RU" dirty="0" err="1"/>
              <a:t>ұшырайды</a:t>
            </a:r>
            <a:r>
              <a:rPr lang="ru-RU" dirty="0"/>
              <a:t>. </a:t>
            </a:r>
            <a:r>
              <a:rPr lang="ru-RU" dirty="0" err="1"/>
              <a:t>Ғылымға</a:t>
            </a:r>
            <a:r>
              <a:rPr lang="ru-RU" dirty="0"/>
              <a:t> мутация </a:t>
            </a:r>
            <a:r>
              <a:rPr lang="ru-RU" dirty="0" err="1"/>
              <a:t>терминін</a:t>
            </a:r>
            <a:r>
              <a:rPr lang="ru-RU" dirty="0"/>
              <a:t> 1901 ж. </a:t>
            </a:r>
            <a:r>
              <a:rPr lang="ru-RU" dirty="0" err="1"/>
              <a:t>голланд</a:t>
            </a:r>
            <a:r>
              <a:rPr lang="ru-RU" dirty="0"/>
              <a:t> </a:t>
            </a:r>
            <a:r>
              <a:rPr lang="ru-RU" dirty="0" err="1"/>
              <a:t>ғалымы</a:t>
            </a:r>
            <a:r>
              <a:rPr lang="ru-RU" dirty="0"/>
              <a:t> Хуго </a:t>
            </a:r>
            <a:r>
              <a:rPr lang="ru-RU" b="1" dirty="0"/>
              <a:t>Де Фриз</a:t>
            </a:r>
            <a:r>
              <a:rPr lang="ru-RU" dirty="0"/>
              <a:t>(1848 – 1935) </a:t>
            </a:r>
            <a:r>
              <a:rPr lang="ru-RU" dirty="0" err="1"/>
              <a:t>енгізді</a:t>
            </a:r>
            <a:r>
              <a:rPr lang="ru-RU" dirty="0"/>
              <a:t>. </a:t>
            </a:r>
            <a:r>
              <a:rPr lang="ru-RU" dirty="0" err="1"/>
              <a:t>Генетикалық</a:t>
            </a:r>
            <a:r>
              <a:rPr lang="ru-RU" dirty="0"/>
              <a:t> </a:t>
            </a:r>
            <a:r>
              <a:rPr lang="ru-RU" dirty="0" err="1"/>
              <a:t>аппараттың</a:t>
            </a:r>
            <a:r>
              <a:rPr lang="ru-RU" dirty="0"/>
              <a:t> </a:t>
            </a:r>
            <a:r>
              <a:rPr lang="ru-RU" dirty="0" err="1"/>
              <a:t>өзгеруіне</a:t>
            </a:r>
            <a:r>
              <a:rPr lang="ru-RU" dirty="0"/>
              <a:t> </a:t>
            </a:r>
            <a:r>
              <a:rPr lang="ru-RU" dirty="0" err="1"/>
              <a:t>байланысты</a:t>
            </a:r>
            <a:r>
              <a:rPr lang="ru-RU" dirty="0"/>
              <a:t> </a:t>
            </a:r>
            <a:r>
              <a:rPr lang="ru-RU" dirty="0" err="1"/>
              <a:t>мутацияның</a:t>
            </a:r>
            <a:r>
              <a:rPr lang="ru-RU" dirty="0"/>
              <a:t>: </a:t>
            </a:r>
            <a:r>
              <a:rPr lang="ru-RU" dirty="0" err="1"/>
              <a:t>геномдық</a:t>
            </a:r>
            <a:r>
              <a:rPr lang="ru-RU" dirty="0"/>
              <a:t>, </a:t>
            </a:r>
            <a:r>
              <a:rPr lang="ru-RU" dirty="0" err="1"/>
              <a:t>хромосомалық</a:t>
            </a:r>
            <a:r>
              <a:rPr lang="ru-RU" dirty="0"/>
              <a:t>, </a:t>
            </a:r>
            <a:r>
              <a:rPr lang="ru-RU" dirty="0" err="1"/>
              <a:t>гендік</a:t>
            </a:r>
            <a:r>
              <a:rPr lang="ru-RU" dirty="0"/>
              <a:t> </a:t>
            </a:r>
            <a:r>
              <a:rPr lang="ru-RU" dirty="0" err="1"/>
              <a:t>немесе</a:t>
            </a:r>
            <a:r>
              <a:rPr lang="ru-RU" dirty="0"/>
              <a:t> </a:t>
            </a:r>
            <a:r>
              <a:rPr lang="ru-RU" dirty="0" err="1"/>
              <a:t>нүктелік</a:t>
            </a:r>
            <a:r>
              <a:rPr lang="ru-RU" dirty="0"/>
              <a:t> </a:t>
            </a:r>
            <a:r>
              <a:rPr lang="ru-RU" dirty="0" err="1"/>
              <a:t>деген</a:t>
            </a:r>
            <a:r>
              <a:rPr lang="ru-RU" dirty="0"/>
              <a:t> </a:t>
            </a:r>
            <a:r>
              <a:rPr lang="ru-RU" dirty="0" err="1"/>
              <a:t>түрлері</a:t>
            </a:r>
            <a:r>
              <a:rPr lang="ru-RU" dirty="0"/>
              <a:t> бар.</a:t>
            </a:r>
          </a:p>
        </p:txBody>
      </p:sp>
      <p:sp>
        <p:nvSpPr>
          <p:cNvPr id="5" name="TextBox 4">
            <a:extLst>
              <a:ext uri="{FF2B5EF4-FFF2-40B4-BE49-F238E27FC236}">
                <a16:creationId xmlns:a16="http://schemas.microsoft.com/office/drawing/2014/main" id="{9C1B2F31-3CD7-A16B-8BE8-7621E654C1FE}"/>
              </a:ext>
            </a:extLst>
          </p:cNvPr>
          <p:cNvSpPr txBox="1"/>
          <p:nvPr/>
        </p:nvSpPr>
        <p:spPr>
          <a:xfrm>
            <a:off x="6347208" y="1825625"/>
            <a:ext cx="5408644" cy="3785652"/>
          </a:xfrm>
          <a:prstGeom prst="rect">
            <a:avLst/>
          </a:prstGeom>
          <a:noFill/>
        </p:spPr>
        <p:txBody>
          <a:bodyPr wrap="square">
            <a:spAutoFit/>
          </a:bodyPr>
          <a:lstStyle/>
          <a:p>
            <a:r>
              <a:rPr lang="ru-KZ" sz="2400" dirty="0" err="1"/>
              <a:t>Шығу</a:t>
            </a:r>
            <a:r>
              <a:rPr lang="ru-KZ" sz="2400" dirty="0"/>
              <a:t> </a:t>
            </a:r>
            <a:r>
              <a:rPr lang="ru-KZ" sz="2400" dirty="0" err="1"/>
              <a:t>тегі</a:t>
            </a:r>
            <a:r>
              <a:rPr lang="ru-KZ" sz="2400" dirty="0"/>
              <a:t> </a:t>
            </a:r>
            <a:r>
              <a:rPr lang="ru-KZ" sz="2400" dirty="0" err="1"/>
              <a:t>бойынша</a:t>
            </a:r>
            <a:r>
              <a:rPr lang="ru-KZ" sz="2400" dirty="0"/>
              <a:t>:</a:t>
            </a:r>
          </a:p>
          <a:p>
            <a:r>
              <a:rPr lang="ru-KZ" sz="2400" dirty="0"/>
              <a:t>- </a:t>
            </a:r>
            <a:r>
              <a:rPr lang="ru-RU" sz="2400" dirty="0" err="1"/>
              <a:t>Спонтанды</a:t>
            </a:r>
            <a:r>
              <a:rPr lang="ru-KZ" sz="2400" dirty="0"/>
              <a:t> (</a:t>
            </a:r>
            <a:r>
              <a:rPr lang="ru-KZ" sz="2400" dirty="0" err="1"/>
              <a:t>өздігінен</a:t>
            </a:r>
            <a:r>
              <a:rPr lang="ru-KZ" sz="2400" dirty="0"/>
              <a:t> </a:t>
            </a:r>
            <a:r>
              <a:rPr lang="ru-KZ" sz="2400" dirty="0" err="1"/>
              <a:t>пайда</a:t>
            </a:r>
            <a:r>
              <a:rPr lang="ru-KZ" sz="2400" dirty="0"/>
              <a:t> болады)</a:t>
            </a:r>
          </a:p>
          <a:p>
            <a:r>
              <a:rPr lang="ru-RU" sz="2400" dirty="0"/>
              <a:t>- </a:t>
            </a:r>
            <a:r>
              <a:rPr lang="ru-KZ" sz="2400" dirty="0" err="1"/>
              <a:t>индукцияланған</a:t>
            </a:r>
            <a:r>
              <a:rPr lang="ru-KZ" sz="2400" dirty="0"/>
              <a:t> (</a:t>
            </a:r>
            <a:r>
              <a:rPr lang="ru-KZ" sz="2400" dirty="0" err="1"/>
              <a:t>мутагендердің</a:t>
            </a:r>
            <a:r>
              <a:rPr lang="ru-KZ" sz="2400" dirty="0"/>
              <a:t> </a:t>
            </a:r>
            <a:r>
              <a:rPr lang="ru-KZ" sz="2400" dirty="0" err="1"/>
              <a:t>әсерінен</a:t>
            </a:r>
            <a:r>
              <a:rPr lang="ru-KZ" sz="2400" dirty="0"/>
              <a:t> </a:t>
            </a:r>
            <a:r>
              <a:rPr lang="ru-KZ" sz="2400" dirty="0" err="1"/>
              <a:t>пайда</a:t>
            </a:r>
            <a:r>
              <a:rPr lang="ru-KZ" sz="2400" dirty="0"/>
              <a:t> болады).</a:t>
            </a:r>
          </a:p>
          <a:p>
            <a:r>
              <a:rPr lang="ru-KZ" sz="2400" b="1" dirty="0" err="1">
                <a:solidFill>
                  <a:srgbClr val="FF0000"/>
                </a:solidFill>
              </a:rPr>
              <a:t>Мутагендер</a:t>
            </a:r>
            <a:r>
              <a:rPr lang="ru-KZ" sz="2400" b="1" dirty="0">
                <a:solidFill>
                  <a:srgbClr val="FF0000"/>
                </a:solidFill>
              </a:rPr>
              <a:t>:</a:t>
            </a:r>
          </a:p>
          <a:p>
            <a:pPr marL="342900" indent="-342900">
              <a:buFont typeface="Arial" panose="020B0604020202020204" pitchFamily="34" charset="0"/>
              <a:buChar char="•"/>
            </a:pPr>
            <a:r>
              <a:rPr lang="ru-KZ" sz="2400" dirty="0" err="1"/>
              <a:t>Физикалық</a:t>
            </a:r>
            <a:r>
              <a:rPr lang="ru-KZ" sz="2400" dirty="0"/>
              <a:t> (</a:t>
            </a:r>
            <a:r>
              <a:rPr lang="ru-KZ" sz="2400" dirty="0" err="1"/>
              <a:t>ультракүлгін</a:t>
            </a:r>
            <a:r>
              <a:rPr lang="ru-KZ" sz="2400" dirty="0"/>
              <a:t> </a:t>
            </a:r>
            <a:r>
              <a:rPr lang="ru-KZ" sz="2400" dirty="0" err="1"/>
              <a:t>сәулелер</a:t>
            </a:r>
            <a:r>
              <a:rPr lang="ru-KZ" sz="2400" dirty="0"/>
              <a:t>, гамма-</a:t>
            </a:r>
            <a:r>
              <a:rPr lang="ru-KZ" sz="2400" dirty="0" err="1"/>
              <a:t>сәулелер</a:t>
            </a:r>
            <a:r>
              <a:rPr lang="ru-KZ" sz="2400" dirty="0"/>
              <a:t>)</a:t>
            </a:r>
          </a:p>
          <a:p>
            <a:pPr marL="342900" indent="-342900">
              <a:buFont typeface="Arial" panose="020B0604020202020204" pitchFamily="34" charset="0"/>
              <a:buChar char="•"/>
            </a:pPr>
            <a:r>
              <a:rPr lang="ru-KZ" sz="2400" dirty="0" err="1"/>
              <a:t>Химиялық</a:t>
            </a:r>
            <a:r>
              <a:rPr lang="ru-KZ" sz="2400" dirty="0"/>
              <a:t> (азот </a:t>
            </a:r>
            <a:r>
              <a:rPr lang="ru-KZ" sz="2400" dirty="0" err="1"/>
              <a:t>қышқылы</a:t>
            </a:r>
            <a:r>
              <a:rPr lang="ru-KZ" sz="2400" dirty="0"/>
              <a:t> </a:t>
            </a:r>
            <a:r>
              <a:rPr lang="ru-KZ" sz="2400" dirty="0" err="1"/>
              <a:t>және</a:t>
            </a:r>
            <a:r>
              <a:rPr lang="ru-KZ" sz="2400" dirty="0"/>
              <a:t> </a:t>
            </a:r>
            <a:r>
              <a:rPr lang="ru-KZ" sz="2400" dirty="0" err="1"/>
              <a:t>оның</a:t>
            </a:r>
            <a:r>
              <a:rPr lang="ru-KZ" sz="2400" dirty="0"/>
              <a:t> </a:t>
            </a:r>
            <a:r>
              <a:rPr lang="ru-KZ" sz="2400" dirty="0" err="1"/>
              <a:t>аналогтары</a:t>
            </a:r>
            <a:r>
              <a:rPr lang="ru-KZ" sz="2400" dirty="0"/>
              <a:t>)</a:t>
            </a:r>
          </a:p>
          <a:p>
            <a:pPr marL="342900" indent="-342900">
              <a:buFont typeface="Arial" panose="020B0604020202020204" pitchFamily="34" charset="0"/>
              <a:buChar char="•"/>
            </a:pPr>
            <a:r>
              <a:rPr lang="ru-KZ" sz="2400" dirty="0" err="1"/>
              <a:t>Биологиялық</a:t>
            </a:r>
            <a:r>
              <a:rPr lang="ru-KZ" sz="2400" dirty="0"/>
              <a:t> (</a:t>
            </a:r>
            <a:r>
              <a:rPr lang="ru-KZ" sz="2400" dirty="0" err="1"/>
              <a:t>транспозондар</a:t>
            </a:r>
            <a:r>
              <a:rPr lang="ru-KZ" sz="2400" dirty="0"/>
              <a:t>)</a:t>
            </a:r>
          </a:p>
        </p:txBody>
      </p:sp>
    </p:spTree>
    <p:extLst>
      <p:ext uri="{BB962C8B-B14F-4D97-AF65-F5344CB8AC3E}">
        <p14:creationId xmlns:p14="http://schemas.microsoft.com/office/powerpoint/2010/main" val="2433756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0C8005-541C-4D2D-8EA3-7F75E4BD017A}"/>
              </a:ext>
            </a:extLst>
          </p:cNvPr>
          <p:cNvSpPr>
            <a:spLocks noGrp="1"/>
          </p:cNvSpPr>
          <p:nvPr>
            <p:ph type="title"/>
          </p:nvPr>
        </p:nvSpPr>
        <p:spPr/>
        <p:txBody>
          <a:bodyPr/>
          <a:lstStyle/>
          <a:p>
            <a:pPr algn="ctr"/>
            <a:r>
              <a:rPr lang="ru-RU" dirty="0" err="1"/>
              <a:t>Геномдық</a:t>
            </a:r>
            <a:r>
              <a:rPr lang="ru-RU" dirty="0"/>
              <a:t> мутация</a:t>
            </a:r>
          </a:p>
        </p:txBody>
      </p:sp>
      <p:sp>
        <p:nvSpPr>
          <p:cNvPr id="3" name="Объект 2">
            <a:extLst>
              <a:ext uri="{FF2B5EF4-FFF2-40B4-BE49-F238E27FC236}">
                <a16:creationId xmlns:a16="http://schemas.microsoft.com/office/drawing/2014/main" id="{7A715049-C2F4-448E-87EC-2178E72EF9FD}"/>
              </a:ext>
            </a:extLst>
          </p:cNvPr>
          <p:cNvSpPr>
            <a:spLocks noGrp="1"/>
          </p:cNvSpPr>
          <p:nvPr>
            <p:ph idx="1"/>
          </p:nvPr>
        </p:nvSpPr>
        <p:spPr/>
        <p:txBody>
          <a:bodyPr/>
          <a:lstStyle/>
          <a:p>
            <a:r>
              <a:rPr lang="ru-RU" dirty="0" err="1"/>
              <a:t>Геномдық</a:t>
            </a:r>
            <a:r>
              <a:rPr lang="ru-RU" dirty="0"/>
              <a:t> мутация – </a:t>
            </a:r>
            <a:r>
              <a:rPr lang="ru-RU" dirty="0" err="1"/>
              <a:t>клеткадағы</a:t>
            </a:r>
            <a:r>
              <a:rPr lang="ru-RU" dirty="0"/>
              <a:t> </a:t>
            </a:r>
            <a:r>
              <a:rPr lang="ru-RU" dirty="0" err="1"/>
              <a:t>хромосомалар</a:t>
            </a:r>
            <a:r>
              <a:rPr lang="ru-RU" dirty="0"/>
              <a:t> </a:t>
            </a:r>
            <a:r>
              <a:rPr lang="ru-RU" dirty="0" err="1"/>
              <a:t>санының</a:t>
            </a:r>
            <a:r>
              <a:rPr lang="ru-RU" dirty="0"/>
              <a:t> </a:t>
            </a:r>
            <a:r>
              <a:rPr lang="ru-RU" dirty="0" err="1"/>
              <a:t>өзгеруі</a:t>
            </a:r>
            <a:r>
              <a:rPr lang="ru-RU" dirty="0"/>
              <a:t>. </a:t>
            </a:r>
            <a:r>
              <a:rPr lang="ru-RU" dirty="0" err="1"/>
              <a:t>Оның</a:t>
            </a:r>
            <a:r>
              <a:rPr lang="ru-RU" dirty="0"/>
              <a:t> </a:t>
            </a:r>
            <a:r>
              <a:rPr lang="ru-RU" dirty="0" err="1"/>
              <a:t>бірнеше</a:t>
            </a:r>
            <a:r>
              <a:rPr lang="ru-RU" dirty="0"/>
              <a:t> </a:t>
            </a:r>
            <a:r>
              <a:rPr lang="ru-RU" dirty="0" err="1"/>
              <a:t>түрі</a:t>
            </a:r>
            <a:r>
              <a:rPr lang="ru-RU" dirty="0"/>
              <a:t> бар: </a:t>
            </a:r>
          </a:p>
          <a:p>
            <a:r>
              <a:rPr lang="ru-RU" dirty="0"/>
              <a:t>1) полиплоидия – хромосома </a:t>
            </a:r>
            <a:r>
              <a:rPr lang="ru-RU" dirty="0" err="1"/>
              <a:t>жиынтығының</a:t>
            </a:r>
            <a:r>
              <a:rPr lang="ru-RU" dirty="0"/>
              <a:t> </a:t>
            </a:r>
            <a:r>
              <a:rPr lang="ru-RU" dirty="0" err="1"/>
              <a:t>бірнеше</a:t>
            </a:r>
            <a:r>
              <a:rPr lang="ru-RU" dirty="0"/>
              <a:t> </a:t>
            </a:r>
            <a:r>
              <a:rPr lang="ru-RU" dirty="0" err="1"/>
              <a:t>еселеніп</a:t>
            </a:r>
            <a:r>
              <a:rPr lang="ru-RU" dirty="0"/>
              <a:t> </a:t>
            </a:r>
            <a:r>
              <a:rPr lang="ru-RU" dirty="0" err="1"/>
              <a:t>өсуі</a:t>
            </a:r>
            <a:r>
              <a:rPr lang="ru-RU" dirty="0"/>
              <a:t>; </a:t>
            </a:r>
          </a:p>
          <a:p>
            <a:r>
              <a:rPr lang="ru-RU" dirty="0"/>
              <a:t>2) анеуплоидия – хромосома </a:t>
            </a:r>
            <a:r>
              <a:rPr lang="ru-RU" dirty="0" err="1"/>
              <a:t>жиынтығының</a:t>
            </a:r>
            <a:r>
              <a:rPr lang="ru-RU" dirty="0"/>
              <a:t> </a:t>
            </a:r>
            <a:r>
              <a:rPr lang="ru-RU" dirty="0" err="1"/>
              <a:t>еселенбей</a:t>
            </a:r>
            <a:r>
              <a:rPr lang="ru-RU" dirty="0"/>
              <a:t> </a:t>
            </a:r>
            <a:r>
              <a:rPr lang="ru-RU" dirty="0" err="1"/>
              <a:t>өсуі</a:t>
            </a:r>
            <a:r>
              <a:rPr lang="ru-RU" dirty="0"/>
              <a:t>; </a:t>
            </a:r>
          </a:p>
          <a:p>
            <a:r>
              <a:rPr lang="ru-RU" dirty="0"/>
              <a:t>3) </a:t>
            </a:r>
            <a:r>
              <a:rPr lang="ru-RU" dirty="0" err="1"/>
              <a:t>гаплоидия</a:t>
            </a:r>
            <a:r>
              <a:rPr lang="ru-RU" dirty="0"/>
              <a:t> – </a:t>
            </a:r>
            <a:r>
              <a:rPr lang="ru-RU" dirty="0" err="1"/>
              <a:t>диплоидты</a:t>
            </a:r>
            <a:r>
              <a:rPr lang="ru-RU" dirty="0"/>
              <a:t> (</a:t>
            </a:r>
            <a:r>
              <a:rPr lang="ru-RU" dirty="0" err="1"/>
              <a:t>екі</a:t>
            </a:r>
            <a:r>
              <a:rPr lang="ru-RU" dirty="0"/>
              <a:t> </a:t>
            </a:r>
            <a:r>
              <a:rPr lang="ru-RU" dirty="0" err="1"/>
              <a:t>еселенген</a:t>
            </a:r>
            <a:r>
              <a:rPr lang="ru-RU" dirty="0"/>
              <a:t>) хромосома </a:t>
            </a:r>
            <a:r>
              <a:rPr lang="ru-RU" dirty="0" err="1"/>
              <a:t>жиынтығының</a:t>
            </a:r>
            <a:r>
              <a:rPr lang="ru-RU" dirty="0"/>
              <a:t> </a:t>
            </a:r>
            <a:r>
              <a:rPr lang="ru-RU" dirty="0" err="1"/>
              <a:t>кемуі</a:t>
            </a:r>
            <a:r>
              <a:rPr lang="ru-RU" dirty="0"/>
              <a:t>.</a:t>
            </a:r>
          </a:p>
        </p:txBody>
      </p:sp>
    </p:spTree>
    <p:extLst>
      <p:ext uri="{BB962C8B-B14F-4D97-AF65-F5344CB8AC3E}">
        <p14:creationId xmlns:p14="http://schemas.microsoft.com/office/powerpoint/2010/main" val="3345897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EA0A6A-EAA7-4349-BA1B-79E0EE56FE1D}"/>
              </a:ext>
            </a:extLst>
          </p:cNvPr>
          <p:cNvSpPr>
            <a:spLocks noGrp="1"/>
          </p:cNvSpPr>
          <p:nvPr>
            <p:ph type="title"/>
          </p:nvPr>
        </p:nvSpPr>
        <p:spPr/>
        <p:txBody>
          <a:bodyPr/>
          <a:lstStyle/>
          <a:p>
            <a:pPr algn="ctr"/>
            <a:r>
              <a:rPr lang="ru-RU" dirty="0" err="1"/>
              <a:t>Хромосомалық</a:t>
            </a:r>
            <a:r>
              <a:rPr lang="ru-RU" dirty="0"/>
              <a:t> мутация</a:t>
            </a:r>
          </a:p>
        </p:txBody>
      </p:sp>
      <p:sp>
        <p:nvSpPr>
          <p:cNvPr id="3" name="Объект 2">
            <a:extLst>
              <a:ext uri="{FF2B5EF4-FFF2-40B4-BE49-F238E27FC236}">
                <a16:creationId xmlns:a16="http://schemas.microsoft.com/office/drawing/2014/main" id="{41A48C9C-F13C-4E53-A28B-19D4620D3690}"/>
              </a:ext>
            </a:extLst>
          </p:cNvPr>
          <p:cNvSpPr>
            <a:spLocks noGrp="1"/>
          </p:cNvSpPr>
          <p:nvPr>
            <p:ph idx="1"/>
          </p:nvPr>
        </p:nvSpPr>
        <p:spPr/>
        <p:txBody>
          <a:bodyPr/>
          <a:lstStyle/>
          <a:p>
            <a:r>
              <a:rPr lang="ru-RU" dirty="0" err="1"/>
              <a:t>Хромосомалық</a:t>
            </a:r>
            <a:r>
              <a:rPr lang="ru-RU" dirty="0"/>
              <a:t> мутация – микроскоп </a:t>
            </a:r>
            <a:r>
              <a:rPr lang="ru-RU" dirty="0" err="1"/>
              <a:t>арқылы</a:t>
            </a:r>
            <a:r>
              <a:rPr lang="ru-RU" dirty="0"/>
              <a:t> </a:t>
            </a:r>
            <a:r>
              <a:rPr lang="ru-RU" dirty="0" err="1"/>
              <a:t>көрінетін</a:t>
            </a:r>
            <a:r>
              <a:rPr lang="ru-RU" dirty="0"/>
              <a:t> хромосома </a:t>
            </a:r>
            <a:r>
              <a:rPr lang="ru-RU" dirty="0" err="1"/>
              <a:t>құрылымындағы</a:t>
            </a:r>
            <a:r>
              <a:rPr lang="ru-RU" dirty="0"/>
              <a:t> </a:t>
            </a:r>
            <a:r>
              <a:rPr lang="ru-RU" dirty="0" err="1"/>
              <a:t>өзгеріс</a:t>
            </a:r>
            <a:r>
              <a:rPr lang="ru-RU" dirty="0"/>
              <a:t>. </a:t>
            </a:r>
            <a:r>
              <a:rPr lang="ru-RU" dirty="0" err="1"/>
              <a:t>Бұл</a:t>
            </a:r>
            <a:r>
              <a:rPr lang="ru-RU" dirty="0"/>
              <a:t> </a:t>
            </a:r>
            <a:r>
              <a:rPr lang="ru-RU" dirty="0" err="1"/>
              <a:t>өзгеріс</a:t>
            </a:r>
            <a:r>
              <a:rPr lang="ru-RU" dirty="0"/>
              <a:t> </a:t>
            </a:r>
            <a:r>
              <a:rPr lang="ru-RU" dirty="0" err="1"/>
              <a:t>хромосоманың</a:t>
            </a:r>
            <a:r>
              <a:rPr lang="ru-RU" dirty="0"/>
              <a:t> </a:t>
            </a:r>
            <a:r>
              <a:rPr lang="ru-RU" dirty="0" err="1"/>
              <a:t>кей</a:t>
            </a:r>
            <a:r>
              <a:rPr lang="ru-RU" dirty="0"/>
              <a:t> </a:t>
            </a:r>
            <a:r>
              <a:rPr lang="ru-RU" dirty="0" err="1"/>
              <a:t>бөлімінің</a:t>
            </a:r>
            <a:r>
              <a:rPr lang="ru-RU" dirty="0"/>
              <a:t> </a:t>
            </a:r>
            <a:r>
              <a:rPr lang="ru-RU" dirty="0" err="1"/>
              <a:t>үзіліп</a:t>
            </a:r>
            <a:r>
              <a:rPr lang="ru-RU" dirty="0"/>
              <a:t> </a:t>
            </a:r>
            <a:r>
              <a:rPr lang="ru-RU" dirty="0" err="1"/>
              <a:t>қалуына</a:t>
            </a:r>
            <a:r>
              <a:rPr lang="ru-RU" dirty="0"/>
              <a:t> (</a:t>
            </a:r>
            <a:r>
              <a:rPr lang="ru-RU" dirty="0" err="1"/>
              <a:t>делеция</a:t>
            </a:r>
            <a:r>
              <a:rPr lang="ru-RU" dirty="0"/>
              <a:t>), </a:t>
            </a:r>
            <a:r>
              <a:rPr lang="ru-RU" dirty="0" err="1"/>
              <a:t>қосарланып</a:t>
            </a:r>
            <a:r>
              <a:rPr lang="ru-RU" dirty="0"/>
              <a:t> </a:t>
            </a:r>
            <a:r>
              <a:rPr lang="ru-RU" dirty="0" err="1"/>
              <a:t>кетуіне</a:t>
            </a:r>
            <a:r>
              <a:rPr lang="ru-RU" dirty="0"/>
              <a:t> (дупликация) </a:t>
            </a:r>
            <a:r>
              <a:rPr lang="ru-RU" dirty="0" err="1"/>
              <a:t>немесе</a:t>
            </a:r>
            <a:r>
              <a:rPr lang="ru-RU" dirty="0"/>
              <a:t> </a:t>
            </a:r>
            <a:r>
              <a:rPr lang="ru-RU" dirty="0" err="1"/>
              <a:t>оның</a:t>
            </a:r>
            <a:r>
              <a:rPr lang="ru-RU" dirty="0"/>
              <a:t> </a:t>
            </a:r>
            <a:r>
              <a:rPr lang="ru-RU" dirty="0" err="1"/>
              <a:t>басқа</a:t>
            </a:r>
            <a:r>
              <a:rPr lang="ru-RU" dirty="0"/>
              <a:t> </a:t>
            </a:r>
            <a:r>
              <a:rPr lang="ru-RU" dirty="0" err="1"/>
              <a:t>бір</a:t>
            </a:r>
            <a:r>
              <a:rPr lang="ru-RU" dirty="0"/>
              <a:t> </a:t>
            </a:r>
            <a:r>
              <a:rPr lang="ru-RU" dirty="0" err="1"/>
              <a:t>бөліміне</a:t>
            </a:r>
            <a:r>
              <a:rPr lang="ru-RU" dirty="0"/>
              <a:t> </a:t>
            </a:r>
            <a:r>
              <a:rPr lang="ru-RU" dirty="0" err="1"/>
              <a:t>ауысуына</a:t>
            </a:r>
            <a:r>
              <a:rPr lang="ru-RU" dirty="0"/>
              <a:t> (транслокация) </a:t>
            </a:r>
            <a:r>
              <a:rPr lang="ru-RU" dirty="0" err="1"/>
              <a:t>байланысты</a:t>
            </a:r>
            <a:r>
              <a:rPr lang="ru-RU" dirty="0"/>
              <a:t>.</a:t>
            </a:r>
          </a:p>
        </p:txBody>
      </p:sp>
    </p:spTree>
    <p:extLst>
      <p:ext uri="{BB962C8B-B14F-4D97-AF65-F5344CB8AC3E}">
        <p14:creationId xmlns:p14="http://schemas.microsoft.com/office/powerpoint/2010/main" val="2062425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8"/>
          <p:cNvSpPr txBox="1">
            <a:spLocks noGrp="1"/>
          </p:cNvSpPr>
          <p:nvPr>
            <p:ph type="title"/>
          </p:nvPr>
        </p:nvSpPr>
        <p:spPr>
          <a:xfrm>
            <a:off x="1141413" y="618518"/>
            <a:ext cx="9905998" cy="90548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600"/>
              <a:buFont typeface="Twentieth Century"/>
              <a:buNone/>
            </a:pPr>
            <a:r>
              <a:rPr lang="ru-RU"/>
              <a:t>ГЕНДІК МУТАЦИЯ</a:t>
            </a:r>
            <a:endParaRPr/>
          </a:p>
        </p:txBody>
      </p:sp>
      <p:sp>
        <p:nvSpPr>
          <p:cNvPr id="287" name="Google Shape;287;p28"/>
          <p:cNvSpPr txBox="1">
            <a:spLocks noGrp="1"/>
          </p:cNvSpPr>
          <p:nvPr>
            <p:ph idx="1"/>
          </p:nvPr>
        </p:nvSpPr>
        <p:spPr>
          <a:xfrm>
            <a:off x="1141412" y="1524000"/>
            <a:ext cx="9905999" cy="4943061"/>
          </a:xfrm>
          <a:prstGeom prst="rect">
            <a:avLst/>
          </a:prstGeom>
          <a:noFill/>
          <a:ln>
            <a:noFill/>
          </a:ln>
        </p:spPr>
        <p:txBody>
          <a:bodyPr spcFirstLastPara="1" wrap="square" lIns="91425" tIns="45700" rIns="91425" bIns="45700" anchor="t" anchorCtr="0">
            <a:noAutofit/>
          </a:bodyPr>
          <a:lstStyle/>
          <a:p>
            <a:pPr marL="228600" lvl="0" indent="-228600" algn="l" rtl="0">
              <a:lnSpc>
                <a:spcPct val="120000"/>
              </a:lnSpc>
              <a:spcBef>
                <a:spcPts val="0"/>
              </a:spcBef>
              <a:spcAft>
                <a:spcPts val="0"/>
              </a:spcAft>
              <a:buClr>
                <a:schemeClr val="lt1"/>
              </a:buClr>
              <a:buSzPts val="3000"/>
              <a:buChar char="•"/>
            </a:pPr>
            <a:r>
              <a:rPr lang="ru-RU" dirty="0" err="1"/>
              <a:t>Гендік</a:t>
            </a:r>
            <a:r>
              <a:rPr lang="ru-RU" dirty="0"/>
              <a:t> </a:t>
            </a:r>
            <a:r>
              <a:rPr lang="ru-RU" dirty="0" err="1"/>
              <a:t>немесе</a:t>
            </a:r>
            <a:r>
              <a:rPr lang="ru-RU" dirty="0"/>
              <a:t> </a:t>
            </a:r>
            <a:r>
              <a:rPr lang="ru-RU" dirty="0" err="1"/>
              <a:t>нүктелік</a:t>
            </a:r>
            <a:r>
              <a:rPr lang="ru-RU" dirty="0"/>
              <a:t> мутация </a:t>
            </a:r>
            <a:r>
              <a:rPr lang="ru-RU" dirty="0" err="1"/>
              <a:t>деп</a:t>
            </a:r>
            <a:r>
              <a:rPr lang="ru-RU" dirty="0"/>
              <a:t> ДНҚ </a:t>
            </a:r>
            <a:r>
              <a:rPr lang="ru-RU" dirty="0" err="1"/>
              <a:t>молекуласының</a:t>
            </a:r>
            <a:r>
              <a:rPr lang="ru-RU" dirty="0"/>
              <a:t> </a:t>
            </a:r>
            <a:r>
              <a:rPr lang="ru-RU" dirty="0" err="1"/>
              <a:t>белгілі</a:t>
            </a:r>
            <a:r>
              <a:rPr lang="ru-RU" dirty="0"/>
              <a:t> </a:t>
            </a:r>
            <a:r>
              <a:rPr lang="ru-RU" dirty="0" err="1"/>
              <a:t>бір</a:t>
            </a:r>
            <a:r>
              <a:rPr lang="ru-RU" dirty="0"/>
              <a:t> </a:t>
            </a:r>
            <a:r>
              <a:rPr lang="ru-RU" dirty="0" err="1"/>
              <a:t>бөлігінде</a:t>
            </a:r>
            <a:r>
              <a:rPr lang="ru-RU" dirty="0"/>
              <a:t> </a:t>
            </a:r>
            <a:r>
              <a:rPr lang="ru-RU" dirty="0" err="1"/>
              <a:t>нуклеотидтердің</a:t>
            </a:r>
            <a:r>
              <a:rPr lang="ru-RU" dirty="0"/>
              <a:t> </a:t>
            </a:r>
            <a:r>
              <a:rPr lang="ru-RU" dirty="0" err="1"/>
              <a:t>қатар</a:t>
            </a:r>
            <a:r>
              <a:rPr lang="ru-RU" dirty="0"/>
              <a:t> </a:t>
            </a:r>
            <a:r>
              <a:rPr lang="ru-RU" dirty="0" err="1"/>
              <a:t>тізбегінің</a:t>
            </a:r>
            <a:r>
              <a:rPr lang="ru-RU" dirty="0"/>
              <a:t> </a:t>
            </a:r>
            <a:r>
              <a:rPr lang="ru-RU" dirty="0" err="1"/>
              <a:t>өзгеруін</a:t>
            </a:r>
            <a:r>
              <a:rPr lang="ru-RU" dirty="0"/>
              <a:t> </a:t>
            </a:r>
            <a:r>
              <a:rPr lang="ru-RU" dirty="0" err="1"/>
              <a:t>айтады</a:t>
            </a:r>
            <a:r>
              <a:rPr lang="ru-RU" dirty="0"/>
              <a:t>. Ол </a:t>
            </a:r>
            <a:r>
              <a:rPr lang="ru-RU" dirty="0" err="1"/>
              <a:t>молекулалық</a:t>
            </a:r>
            <a:r>
              <a:rPr lang="ru-RU" dirty="0"/>
              <a:t> </a:t>
            </a:r>
            <a:r>
              <a:rPr lang="ru-RU" dirty="0" err="1"/>
              <a:t>деңгейде</a:t>
            </a:r>
            <a:r>
              <a:rPr lang="ru-RU" dirty="0"/>
              <a:t> </a:t>
            </a:r>
            <a:r>
              <a:rPr lang="ru-RU" dirty="0" err="1"/>
              <a:t>өтеді</a:t>
            </a:r>
            <a:r>
              <a:rPr lang="ru-RU" dirty="0"/>
              <a:t>, микроскоп </a:t>
            </a:r>
            <a:r>
              <a:rPr lang="ru-RU" dirty="0" err="1"/>
              <a:t>арқылы</a:t>
            </a:r>
            <a:r>
              <a:rPr lang="ru-RU" dirty="0"/>
              <a:t> </a:t>
            </a:r>
            <a:r>
              <a:rPr lang="ru-RU" dirty="0" err="1"/>
              <a:t>көрінбейді</a:t>
            </a:r>
            <a:r>
              <a:rPr lang="ru-RU" dirty="0"/>
              <a:t>. Мутация </a:t>
            </a:r>
            <a:r>
              <a:rPr lang="ru-RU" dirty="0" err="1"/>
              <a:t>нәтижесінде</a:t>
            </a:r>
            <a:r>
              <a:rPr lang="ru-RU" dirty="0"/>
              <a:t> </a:t>
            </a:r>
            <a:r>
              <a:rPr lang="ru-RU" dirty="0" err="1"/>
              <a:t>ағза</a:t>
            </a:r>
            <a:r>
              <a:rPr lang="ru-RU" dirty="0"/>
              <a:t> </a:t>
            </a:r>
            <a:r>
              <a:rPr lang="ru-RU" dirty="0" err="1"/>
              <a:t>биохимиялық</a:t>
            </a:r>
            <a:r>
              <a:rPr lang="ru-RU" dirty="0"/>
              <a:t>, </a:t>
            </a:r>
            <a:r>
              <a:rPr lang="ru-RU" dirty="0" err="1"/>
              <a:t>физиологиялық</a:t>
            </a:r>
            <a:r>
              <a:rPr lang="ru-RU" dirty="0"/>
              <a:t>, </a:t>
            </a:r>
            <a:r>
              <a:rPr lang="ru-RU" dirty="0" err="1"/>
              <a:t>морфологиялық</a:t>
            </a:r>
            <a:r>
              <a:rPr lang="ru-RU" dirty="0"/>
              <a:t> </a:t>
            </a:r>
            <a:r>
              <a:rPr lang="ru-RU" dirty="0" err="1"/>
              <a:t>өзгерістерге</a:t>
            </a:r>
            <a:r>
              <a:rPr lang="ru-RU" dirty="0"/>
              <a:t> </a:t>
            </a:r>
            <a:r>
              <a:rPr lang="ru-RU" dirty="0" err="1"/>
              <a:t>ұшырайды</a:t>
            </a:r>
            <a:r>
              <a:rPr lang="ru-RU" dirty="0"/>
              <a:t>. </a:t>
            </a:r>
            <a:r>
              <a:rPr lang="ru-RU" dirty="0" err="1"/>
              <a:t>Организмдегі</a:t>
            </a:r>
            <a:r>
              <a:rPr lang="ru-RU" dirty="0"/>
              <a:t> </a:t>
            </a:r>
            <a:r>
              <a:rPr lang="ru-RU" dirty="0" err="1"/>
              <a:t>бұл</a:t>
            </a:r>
            <a:r>
              <a:rPr lang="ru-RU" dirty="0"/>
              <a:t> </a:t>
            </a:r>
            <a:r>
              <a:rPr lang="ru-RU" dirty="0" err="1"/>
              <a:t>өзгерістер</a:t>
            </a:r>
            <a:r>
              <a:rPr lang="ru-RU" dirty="0"/>
              <a:t> </a:t>
            </a:r>
            <a:r>
              <a:rPr lang="ru-RU" dirty="0" err="1"/>
              <a:t>бірден</a:t>
            </a:r>
            <a:r>
              <a:rPr lang="ru-RU" dirty="0"/>
              <a:t> </a:t>
            </a:r>
            <a:r>
              <a:rPr lang="ru-RU" dirty="0" err="1"/>
              <a:t>немесе</a:t>
            </a:r>
            <a:r>
              <a:rPr lang="ru-RU" dirty="0"/>
              <a:t> </a:t>
            </a:r>
            <a:r>
              <a:rPr lang="ru-RU" dirty="0" err="1"/>
              <a:t>біраз</a:t>
            </a:r>
            <a:r>
              <a:rPr lang="ru-RU" dirty="0"/>
              <a:t> </a:t>
            </a:r>
            <a:r>
              <a:rPr lang="ru-RU" dirty="0" err="1"/>
              <a:t>уақыттан</a:t>
            </a:r>
            <a:r>
              <a:rPr lang="ru-RU" dirty="0"/>
              <a:t> </a:t>
            </a:r>
            <a:r>
              <a:rPr lang="ru-RU" dirty="0" err="1"/>
              <a:t>кейін</a:t>
            </a:r>
            <a:r>
              <a:rPr lang="ru-RU" dirty="0"/>
              <a:t> </a:t>
            </a:r>
            <a:r>
              <a:rPr lang="ru-RU" dirty="0" err="1"/>
              <a:t>біртіндеп</a:t>
            </a:r>
            <a:r>
              <a:rPr lang="ru-RU" dirty="0"/>
              <a:t> </a:t>
            </a:r>
            <a:r>
              <a:rPr lang="ru-RU" dirty="0" err="1"/>
              <a:t>байқала</a:t>
            </a:r>
            <a:r>
              <a:rPr lang="ru-RU" dirty="0"/>
              <a:t> </a:t>
            </a:r>
            <a:r>
              <a:rPr lang="ru-RU" dirty="0" err="1"/>
              <a:t>бастайды</a:t>
            </a:r>
            <a:r>
              <a:rPr lang="ru-RU" dirty="0"/>
              <a:t>. </a:t>
            </a:r>
            <a:r>
              <a:rPr lang="ru-RU" dirty="0" err="1"/>
              <a:t>Полиплоидты</a:t>
            </a:r>
            <a:r>
              <a:rPr lang="ru-RU" dirty="0"/>
              <a:t> </a:t>
            </a:r>
            <a:r>
              <a:rPr lang="ru-RU" dirty="0" err="1"/>
              <a:t>мутанттардың</a:t>
            </a:r>
            <a:r>
              <a:rPr lang="ru-RU" dirty="0"/>
              <a:t> </a:t>
            </a:r>
            <a:r>
              <a:rPr lang="ru-RU" dirty="0" err="1"/>
              <a:t>клеткалары</a:t>
            </a:r>
            <a:r>
              <a:rPr lang="ru-RU" dirty="0"/>
              <a:t> мен </a:t>
            </a:r>
            <a:r>
              <a:rPr lang="ru-RU" dirty="0" err="1"/>
              <a:t>органдарының</a:t>
            </a:r>
            <a:r>
              <a:rPr lang="ru-RU" dirty="0"/>
              <a:t> </a:t>
            </a:r>
            <a:r>
              <a:rPr lang="ru-RU" dirty="0" err="1"/>
              <a:t>көлемі</a:t>
            </a:r>
            <a:r>
              <a:rPr lang="ru-RU" dirty="0"/>
              <a:t> </a:t>
            </a:r>
            <a:r>
              <a:rPr lang="ru-RU" dirty="0" err="1"/>
              <a:t>ұлғайып</a:t>
            </a:r>
            <a:r>
              <a:rPr lang="ru-RU" dirty="0"/>
              <a:t>, хромосома </a:t>
            </a:r>
            <a:r>
              <a:rPr lang="ru-RU" dirty="0" err="1"/>
              <a:t>жиынтығы</a:t>
            </a:r>
            <a:r>
              <a:rPr lang="ru-RU" dirty="0"/>
              <a:t> </a:t>
            </a:r>
            <a:r>
              <a:rPr lang="ru-RU" dirty="0" err="1"/>
              <a:t>жұп</a:t>
            </a:r>
            <a:r>
              <a:rPr lang="ru-RU" dirty="0"/>
              <a:t> </a:t>
            </a:r>
            <a:r>
              <a:rPr lang="ru-RU" dirty="0" err="1"/>
              <a:t>болса</a:t>
            </a:r>
            <a:r>
              <a:rPr lang="ru-RU" dirty="0"/>
              <a:t>, </a:t>
            </a:r>
            <a:r>
              <a:rPr lang="ru-RU" dirty="0" err="1"/>
              <a:t>оның</a:t>
            </a:r>
            <a:r>
              <a:rPr lang="ru-RU" dirty="0"/>
              <a:t> </a:t>
            </a:r>
            <a:r>
              <a:rPr lang="ru-RU" dirty="0" err="1"/>
              <a:t>ұрпақ</a:t>
            </a:r>
            <a:r>
              <a:rPr lang="ru-RU" dirty="0"/>
              <a:t> беру </a:t>
            </a:r>
            <a:r>
              <a:rPr lang="ru-RU" dirty="0" err="1"/>
              <a:t>қабілеті</a:t>
            </a:r>
            <a:r>
              <a:rPr lang="ru-RU" dirty="0"/>
              <a:t> </a:t>
            </a:r>
            <a:r>
              <a:rPr lang="ru-RU" dirty="0" err="1"/>
              <a:t>сақталады</a:t>
            </a:r>
            <a:r>
              <a:rPr lang="ru-RU" dirty="0"/>
              <a:t>, ал </a:t>
            </a:r>
            <a:r>
              <a:rPr lang="ru-RU" dirty="0" err="1"/>
              <a:t>тақ</a:t>
            </a:r>
            <a:r>
              <a:rPr lang="ru-RU" dirty="0"/>
              <a:t> </a:t>
            </a:r>
            <a:r>
              <a:rPr lang="ru-RU" dirty="0" err="1"/>
              <a:t>болса</a:t>
            </a:r>
            <a:r>
              <a:rPr lang="ru-RU" dirty="0"/>
              <a:t> </a:t>
            </a:r>
            <a:r>
              <a:rPr lang="ru-RU" dirty="0" err="1"/>
              <a:t>бұл</a:t>
            </a:r>
            <a:r>
              <a:rPr lang="ru-RU" dirty="0"/>
              <a:t> </a:t>
            </a:r>
            <a:r>
              <a:rPr lang="ru-RU" dirty="0" err="1"/>
              <a:t>қабілеті</a:t>
            </a:r>
            <a:r>
              <a:rPr lang="ru-RU" dirty="0"/>
              <a:t> </a:t>
            </a:r>
            <a:r>
              <a:rPr lang="ru-RU" dirty="0" err="1"/>
              <a:t>сақталмайды</a:t>
            </a:r>
            <a:r>
              <a:rPr lang="ru-RU" dirty="0"/>
              <a:t>. </a:t>
            </a:r>
            <a:r>
              <a:rPr lang="ru-RU" dirty="0" err="1"/>
              <a:t>Гендік</a:t>
            </a:r>
            <a:r>
              <a:rPr lang="ru-RU" dirty="0"/>
              <a:t> мутация </a:t>
            </a:r>
            <a:r>
              <a:rPr lang="ru-RU" dirty="0" err="1"/>
              <a:t>кезінде</a:t>
            </a:r>
            <a:r>
              <a:rPr lang="ru-RU" dirty="0"/>
              <a:t> </a:t>
            </a:r>
            <a:r>
              <a:rPr lang="ru-RU" dirty="0" err="1"/>
              <a:t>ағза</a:t>
            </a:r>
            <a:r>
              <a:rPr lang="ru-RU" dirty="0"/>
              <a:t> </a:t>
            </a:r>
            <a:r>
              <a:rPr lang="ru-RU" dirty="0" err="1"/>
              <a:t>үлкен</a:t>
            </a:r>
            <a:r>
              <a:rPr lang="ru-RU" dirty="0"/>
              <a:t> </a:t>
            </a:r>
            <a:r>
              <a:rPr lang="ru-RU" dirty="0" err="1"/>
              <a:t>өзгеріске</a:t>
            </a:r>
            <a:r>
              <a:rPr lang="ru-RU" dirty="0"/>
              <a:t> </a:t>
            </a:r>
            <a:r>
              <a:rPr lang="ru-RU" dirty="0" err="1"/>
              <a:t>ұшырайды</a:t>
            </a:r>
            <a:r>
              <a:rPr lang="ru-RU" dirty="0"/>
              <a:t>. </a:t>
            </a:r>
            <a:r>
              <a:rPr lang="ru-RU" dirty="0" err="1"/>
              <a:t>Кейде</a:t>
            </a:r>
            <a:r>
              <a:rPr lang="ru-RU" dirty="0"/>
              <a:t> </a:t>
            </a:r>
            <a:r>
              <a:rPr lang="ru-RU" dirty="0" err="1"/>
              <a:t>бір</a:t>
            </a:r>
            <a:r>
              <a:rPr lang="ru-RU" dirty="0"/>
              <a:t> </a:t>
            </a:r>
            <a:r>
              <a:rPr lang="ru-RU" dirty="0" err="1"/>
              <a:t>геннің</a:t>
            </a:r>
            <a:r>
              <a:rPr lang="ru-RU" dirty="0"/>
              <a:t> </a:t>
            </a:r>
            <a:r>
              <a:rPr lang="ru-RU" dirty="0" err="1"/>
              <a:t>өзгеруінен</a:t>
            </a:r>
            <a:r>
              <a:rPr lang="ru-RU" dirty="0"/>
              <a:t> </a:t>
            </a:r>
            <a:r>
              <a:rPr lang="ru-RU" dirty="0" err="1"/>
              <a:t>ағзаның</a:t>
            </a:r>
            <a:r>
              <a:rPr lang="ru-RU" dirty="0"/>
              <a:t> бірнеше </a:t>
            </a:r>
            <a:r>
              <a:rPr lang="ru-RU" dirty="0" err="1"/>
              <a:t>белгі-қасиеттері</a:t>
            </a:r>
            <a:r>
              <a:rPr lang="ru-RU" dirty="0"/>
              <a:t> </a:t>
            </a:r>
            <a:r>
              <a:rPr lang="ru-RU" dirty="0" err="1"/>
              <a:t>өзгереді</a:t>
            </a:r>
            <a:r>
              <a:rPr lang="ru-RU" dirty="0"/>
              <a:t> (плейотропия).</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5FA706-32E2-4F8B-BF0B-906FA222CDAD}"/>
              </a:ext>
            </a:extLst>
          </p:cNvPr>
          <p:cNvSpPr txBox="1"/>
          <p:nvPr/>
        </p:nvSpPr>
        <p:spPr>
          <a:xfrm>
            <a:off x="327349" y="192913"/>
            <a:ext cx="11370427" cy="461665"/>
          </a:xfrm>
          <a:prstGeom prst="rect">
            <a:avLst/>
          </a:prstGeom>
          <a:noFill/>
        </p:spPr>
        <p:txBody>
          <a:bodyPr wrap="square" rtlCol="0">
            <a:spAutoFit/>
          </a:bodyPr>
          <a:lstStyle/>
          <a:p>
            <a:r>
              <a:rPr lang="kk-KZ"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17" name="Rectangle 13">
            <a:extLst>
              <a:ext uri="{FF2B5EF4-FFF2-40B4-BE49-F238E27FC236}">
                <a16:creationId xmlns:a16="http://schemas.microsoft.com/office/drawing/2014/main" id="{B42A74EA-1698-408F-A84D-0633E85CF259}"/>
              </a:ext>
            </a:extLst>
          </p:cNvPr>
          <p:cNvSpPr>
            <a:spLocks noChangeArrowheads="1"/>
          </p:cNvSpPr>
          <p:nvPr/>
        </p:nvSpPr>
        <p:spPr bwMode="auto">
          <a:xfrm>
            <a:off x="900559" y="1006002"/>
            <a:ext cx="10904096" cy="4108817"/>
          </a:xfrm>
          <a:prstGeom prst="rect">
            <a:avLst/>
          </a:prstGeom>
          <a:noFill/>
          <a:ln w="9525">
            <a:noFill/>
            <a:miter lim="800000"/>
            <a:headEnd/>
            <a:tailEnd/>
          </a:ln>
        </p:spPr>
        <p:txBody>
          <a:bodyPr wrap="square" anchor="ctr">
            <a:spAutoFit/>
          </a:bodyPr>
          <a:lstStyle/>
          <a:p>
            <a:pPr algn="ctr"/>
            <a:r>
              <a:rPr lang="kk-KZ" sz="2200" b="1" dirty="0">
                <a:latin typeface="Times New Roman" pitchFamily="18" charset="0"/>
                <a:cs typeface="Times New Roman" pitchFamily="18" charset="0"/>
              </a:rPr>
              <a:t>Гендік мутацияның негізінен екі түрін ажыратады</a:t>
            </a:r>
            <a:r>
              <a:rPr lang="kk-KZ" sz="2400" b="1" dirty="0">
                <a:latin typeface="Times New Roman" pitchFamily="18" charset="0"/>
                <a:cs typeface="Times New Roman" pitchFamily="18" charset="0"/>
              </a:rPr>
              <a:t>:</a:t>
            </a:r>
            <a:r>
              <a:rPr lang="kk-KZ" sz="2000" b="1" dirty="0">
                <a:latin typeface="Times New Roman" pitchFamily="18" charset="0"/>
                <a:cs typeface="Times New Roman" pitchFamily="18" charset="0"/>
              </a:rPr>
              <a:t> нүктелік және </a:t>
            </a:r>
            <a:r>
              <a:rPr lang="ru-RU" sz="2000" b="1" dirty="0" err="1">
                <a:latin typeface="Times New Roman" panose="02020603050405020304" pitchFamily="18" charset="0"/>
                <a:cs typeface="Times New Roman" panose="02020603050405020304" pitchFamily="18" charset="0"/>
              </a:rPr>
              <a:t>микроделеции</a:t>
            </a:r>
            <a:r>
              <a:rPr lang="ru-RU" sz="2000" b="1" dirty="0">
                <a:latin typeface="Times New Roman" panose="02020603050405020304" pitchFamily="18" charset="0"/>
                <a:cs typeface="Times New Roman" panose="02020603050405020304" pitchFamily="18" charset="0"/>
              </a:rPr>
              <a:t>/</a:t>
            </a:r>
            <a:r>
              <a:rPr lang="ru-RU" sz="2000" b="1" dirty="0" err="1">
                <a:latin typeface="Times New Roman" panose="02020603050405020304" pitchFamily="18" charset="0"/>
                <a:cs typeface="Times New Roman" panose="02020603050405020304" pitchFamily="18" charset="0"/>
              </a:rPr>
              <a:t>микроинсерции</a:t>
            </a:r>
            <a:r>
              <a:rPr lang="ru-RU" sz="2000" b="1" dirty="0">
                <a:latin typeface="Times New Roman" panose="02020603050405020304" pitchFamily="18" charset="0"/>
                <a:cs typeface="Times New Roman" panose="02020603050405020304" pitchFamily="18" charset="0"/>
              </a:rPr>
              <a:t>:</a:t>
            </a:r>
          </a:p>
          <a:p>
            <a:pPr algn="just">
              <a:buFontTx/>
              <a:buAutoNum type="arabicPeriod"/>
            </a:pPr>
            <a:r>
              <a:rPr lang="kk-KZ" sz="1900" b="1" dirty="0">
                <a:latin typeface="Times New Roman" pitchFamily="18" charset="0"/>
                <a:cs typeface="Times New Roman" pitchFamily="18" charset="0"/>
              </a:rPr>
              <a:t>Бір азотты негіздің ДНҚ құрамынан түсіп қалуына немесе келіп қосылуына байланысты болатын мутациялар. Нүктелік мутациялар бір нуклеотидті алмастырумен бірге жүреді және прокариоттарда жиі кездесетін мутациялар тобы болып табылады.</a:t>
            </a:r>
            <a:r>
              <a:rPr lang="kk-KZ" sz="1900" dirty="0">
                <a:latin typeface="Times New Roman" pitchFamily="18" charset="0"/>
                <a:cs typeface="Times New Roman" pitchFamily="18" charset="0"/>
              </a:rPr>
              <a:t> Олар мынандай жолдармен жүреді: </a:t>
            </a:r>
            <a:endParaRPr lang="ru-RU" sz="1900" dirty="0">
              <a:latin typeface="Times New Roman" pitchFamily="18" charset="0"/>
              <a:cs typeface="Times New Roman" pitchFamily="18" charset="0"/>
            </a:endParaRPr>
          </a:p>
          <a:p>
            <a:pPr algn="just"/>
            <a:endParaRPr lang="en-US" sz="1900" dirty="0">
              <a:latin typeface="Times New Roman" pitchFamily="18" charset="0"/>
              <a:cs typeface="Times New Roman" pitchFamily="18" charset="0"/>
            </a:endParaRPr>
          </a:p>
          <a:p>
            <a:pPr algn="just">
              <a:buFont typeface="Wingdings" pitchFamily="2" charset="2"/>
              <a:buChar char="§"/>
            </a:pPr>
            <a:r>
              <a:rPr lang="kk-KZ" sz="1900" dirty="0">
                <a:latin typeface="Times New Roman" pitchFamily="18" charset="0"/>
                <a:cs typeface="Times New Roman" pitchFamily="18" charset="0"/>
              </a:rPr>
              <a:t>  Бір пуриннің екіншісімен немесе бір пиримидиннің басқа біреуімен ауыстырылуы. Мұны </a:t>
            </a:r>
            <a:r>
              <a:rPr lang="kk-KZ" sz="1900" b="1" dirty="0">
                <a:solidFill>
                  <a:srgbClr val="C00000"/>
                </a:solidFill>
                <a:latin typeface="Times New Roman" pitchFamily="18" charset="0"/>
                <a:cs typeface="Times New Roman" pitchFamily="18" charset="0"/>
              </a:rPr>
              <a:t>транзиция </a:t>
            </a:r>
            <a:r>
              <a:rPr lang="kk-KZ" sz="1900" dirty="0">
                <a:latin typeface="Times New Roman" pitchFamily="18" charset="0"/>
                <a:cs typeface="Times New Roman" pitchFamily="18" charset="0"/>
              </a:rPr>
              <a:t>деп атайды.</a:t>
            </a:r>
            <a:r>
              <a:rPr lang="en-US" sz="1900"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algn="just"/>
            <a:r>
              <a:rPr lang="kk-KZ"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a:t>
            </a:r>
            <a:r>
              <a:rPr lang="kk-KZ" sz="2000" b="1" dirty="0">
                <a:latin typeface="Times New Roman" pitchFamily="18" charset="0"/>
                <a:cs typeface="Times New Roman" pitchFamily="18" charset="0"/>
              </a:rPr>
              <a:t>АТ→</a:t>
            </a:r>
            <a:r>
              <a:rPr lang="en-US" sz="2000" b="1" dirty="0">
                <a:latin typeface="Times New Roman" pitchFamily="18" charset="0"/>
                <a:cs typeface="Times New Roman" pitchFamily="18" charset="0"/>
              </a:rPr>
              <a:t>GC</a:t>
            </a:r>
            <a:r>
              <a:rPr lang="kk-KZ"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GC→</a:t>
            </a:r>
            <a:r>
              <a:rPr lang="kk-KZ" sz="2000" b="1" dirty="0">
                <a:latin typeface="Times New Roman" pitchFamily="18" charset="0"/>
                <a:cs typeface="Times New Roman" pitchFamily="18" charset="0"/>
              </a:rPr>
              <a:t>АТ, ТА→С</a:t>
            </a:r>
            <a:r>
              <a:rPr lang="en-US" sz="2000" b="1" dirty="0">
                <a:latin typeface="Times New Roman" pitchFamily="18" charset="0"/>
                <a:cs typeface="Times New Roman" pitchFamily="18" charset="0"/>
              </a:rPr>
              <a:t>G</a:t>
            </a:r>
            <a:r>
              <a:rPr lang="kk-KZ" sz="2000" b="1" dirty="0">
                <a:latin typeface="Times New Roman" pitchFamily="18" charset="0"/>
                <a:cs typeface="Times New Roman" pitchFamily="18" charset="0"/>
              </a:rPr>
              <a:t>,С</a:t>
            </a:r>
            <a:r>
              <a:rPr lang="en-US" sz="2000" b="1" dirty="0">
                <a:latin typeface="Times New Roman" pitchFamily="18" charset="0"/>
                <a:cs typeface="Times New Roman" pitchFamily="18" charset="0"/>
              </a:rPr>
              <a:t>G</a:t>
            </a:r>
            <a:r>
              <a:rPr lang="kk-KZ" sz="2000" b="1" dirty="0">
                <a:latin typeface="Times New Roman" pitchFamily="18" charset="0"/>
                <a:cs typeface="Times New Roman" pitchFamily="18" charset="0"/>
              </a:rPr>
              <a:t>→ТА</a:t>
            </a:r>
            <a:r>
              <a:rPr lang="en-US" sz="2000" b="1" dirty="0">
                <a:latin typeface="Times New Roman" pitchFamily="18" charset="0"/>
                <a:cs typeface="Times New Roman" pitchFamily="18" charset="0"/>
              </a:rPr>
              <a:t>).</a:t>
            </a:r>
            <a:r>
              <a:rPr lang="kk-KZ" sz="2000" b="1" dirty="0">
                <a:solidFill>
                  <a:srgbClr val="000000"/>
                </a:solidFill>
                <a:latin typeface="Times New Roman" pitchFamily="18" charset="0"/>
                <a:cs typeface="Times New Roman" pitchFamily="18" charset="0"/>
              </a:rPr>
              <a:t> </a:t>
            </a:r>
            <a:endParaRPr lang="en-US" sz="2000" b="1" dirty="0">
              <a:solidFill>
                <a:srgbClr val="000000"/>
              </a:solidFill>
              <a:latin typeface="Times New Roman" pitchFamily="18" charset="0"/>
              <a:cs typeface="Times New Roman" pitchFamily="18" charset="0"/>
            </a:endParaRPr>
          </a:p>
          <a:p>
            <a:pPr algn="just"/>
            <a:endParaRPr lang="en-US" sz="2000" dirty="0">
              <a:solidFill>
                <a:srgbClr val="000000"/>
              </a:solidFill>
              <a:latin typeface="Times New Roman" pitchFamily="18" charset="0"/>
              <a:cs typeface="Times New Roman" pitchFamily="18" charset="0"/>
            </a:endParaRPr>
          </a:p>
          <a:p>
            <a:pPr algn="just">
              <a:buFont typeface="Wingdings" pitchFamily="2" charset="2"/>
              <a:buChar char="§"/>
            </a:pPr>
            <a:r>
              <a:rPr lang="kk-KZ" sz="1900" dirty="0">
                <a:solidFill>
                  <a:srgbClr val="000000"/>
                </a:solidFill>
                <a:latin typeface="Times New Roman" pitchFamily="18" charset="0"/>
                <a:cs typeface="Times New Roman" pitchFamily="18" charset="0"/>
              </a:rPr>
              <a:t>  Пуринді пиримидинге немесе керісінше алмастыру. Оны</a:t>
            </a:r>
            <a:r>
              <a:rPr lang="en-US" sz="1900" dirty="0">
                <a:solidFill>
                  <a:srgbClr val="000000"/>
                </a:solidFill>
                <a:latin typeface="Times New Roman" pitchFamily="18" charset="0"/>
                <a:cs typeface="Times New Roman" pitchFamily="18" charset="0"/>
              </a:rPr>
              <a:t> </a:t>
            </a:r>
            <a:r>
              <a:rPr lang="kk-KZ" sz="1900" b="1" dirty="0">
                <a:solidFill>
                  <a:srgbClr val="C00000"/>
                </a:solidFill>
                <a:latin typeface="Times New Roman" pitchFamily="18" charset="0"/>
                <a:cs typeface="Times New Roman" pitchFamily="18" charset="0"/>
              </a:rPr>
              <a:t>трансверсия </a:t>
            </a:r>
            <a:r>
              <a:rPr lang="kk-KZ" sz="1900" dirty="0">
                <a:solidFill>
                  <a:srgbClr val="000000"/>
                </a:solidFill>
                <a:latin typeface="Times New Roman" pitchFamily="18" charset="0"/>
                <a:cs typeface="Times New Roman" pitchFamily="18" charset="0"/>
              </a:rPr>
              <a:t>деп атайд</a:t>
            </a:r>
            <a:r>
              <a:rPr lang="kk-KZ" sz="2000" dirty="0">
                <a:solidFill>
                  <a:srgbClr val="000000"/>
                </a:solidFill>
                <a:latin typeface="Times New Roman" pitchFamily="18" charset="0"/>
                <a:cs typeface="Times New Roman" pitchFamily="18" charset="0"/>
              </a:rPr>
              <a:t>ы. </a:t>
            </a:r>
            <a:endParaRPr lang="en-US" sz="2000" dirty="0">
              <a:solidFill>
                <a:srgbClr val="000000"/>
              </a:solidFill>
              <a:latin typeface="Times New Roman" pitchFamily="18" charset="0"/>
              <a:cs typeface="Times New Roman" pitchFamily="18" charset="0"/>
            </a:endParaRPr>
          </a:p>
          <a:p>
            <a:pPr algn="just"/>
            <a:r>
              <a:rPr lang="kk-KZ"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(AT→CG</a:t>
            </a:r>
            <a:r>
              <a:rPr lang="kk-KZ"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CG→AT</a:t>
            </a:r>
            <a:r>
              <a:rPr lang="kk-KZ" sz="2000" b="1" dirty="0">
                <a:latin typeface="Times New Roman" pitchFamily="18" charset="0"/>
                <a:cs typeface="Times New Roman" pitchFamily="18" charset="0"/>
              </a:rPr>
              <a:t>,</a:t>
            </a:r>
            <a:r>
              <a:rPr lang="en-US" sz="2000" b="1" dirty="0">
                <a:latin typeface="Times New Roman" pitchFamily="18" charset="0"/>
                <a:cs typeface="Times New Roman" pitchFamily="18" charset="0"/>
              </a:rPr>
              <a:t>AT→TA</a:t>
            </a:r>
            <a:r>
              <a:rPr lang="kk-KZ" sz="2000" b="1" dirty="0">
                <a:latin typeface="Times New Roman" pitchFamily="18" charset="0"/>
                <a:cs typeface="Times New Roman" pitchFamily="18" charset="0"/>
              </a:rPr>
              <a:t>,</a:t>
            </a:r>
            <a:r>
              <a:rPr lang="en-US" sz="2000" b="1" dirty="0">
                <a:latin typeface="Times New Roman" pitchFamily="18" charset="0"/>
                <a:cs typeface="Times New Roman" pitchFamily="18" charset="0"/>
              </a:rPr>
              <a:t>TA→AT</a:t>
            </a:r>
            <a:r>
              <a:rPr lang="kk-KZ" sz="2000" b="1" dirty="0">
                <a:latin typeface="Times New Roman" pitchFamily="18" charset="0"/>
                <a:cs typeface="Times New Roman" pitchFamily="18" charset="0"/>
              </a:rPr>
              <a:t>,</a:t>
            </a:r>
            <a:r>
              <a:rPr lang="en-US" sz="2000" b="1" dirty="0">
                <a:latin typeface="Times New Roman" pitchFamily="18" charset="0"/>
                <a:cs typeface="Times New Roman" pitchFamily="18" charset="0"/>
              </a:rPr>
              <a:t>GC→CG</a:t>
            </a:r>
            <a:r>
              <a:rPr lang="kk-KZ" sz="2000" b="1" dirty="0">
                <a:latin typeface="Times New Roman" pitchFamily="18" charset="0"/>
                <a:cs typeface="Times New Roman" pitchFamily="18" charset="0"/>
              </a:rPr>
              <a:t>,</a:t>
            </a:r>
            <a:r>
              <a:rPr lang="en-US" sz="2000" b="1" dirty="0">
                <a:latin typeface="Times New Roman" pitchFamily="18" charset="0"/>
                <a:cs typeface="Times New Roman" pitchFamily="18" charset="0"/>
              </a:rPr>
              <a:t>CG→GC</a:t>
            </a:r>
            <a:r>
              <a:rPr lang="kk-KZ" sz="2000" b="1" dirty="0">
                <a:latin typeface="Times New Roman" pitchFamily="18" charset="0"/>
                <a:cs typeface="Times New Roman" pitchFamily="18" charset="0"/>
              </a:rPr>
              <a:t>,</a:t>
            </a:r>
            <a:r>
              <a:rPr lang="en-US" sz="2000" b="1" dirty="0">
                <a:latin typeface="Times New Roman" pitchFamily="18" charset="0"/>
                <a:cs typeface="Times New Roman" pitchFamily="18" charset="0"/>
              </a:rPr>
              <a:t>T</a:t>
            </a:r>
            <a:r>
              <a:rPr lang="kk-KZ" sz="2000" b="1" dirty="0">
                <a:latin typeface="Times New Roman" pitchFamily="18" charset="0"/>
                <a:cs typeface="Times New Roman" pitchFamily="18" charset="0"/>
              </a:rPr>
              <a:t>А</a:t>
            </a:r>
            <a:r>
              <a:rPr lang="en-US" sz="2000" b="1" dirty="0">
                <a:latin typeface="Times New Roman" pitchFamily="18" charset="0"/>
                <a:cs typeface="Times New Roman" pitchFamily="18" charset="0"/>
              </a:rPr>
              <a:t>→GC</a:t>
            </a:r>
            <a:r>
              <a:rPr lang="kk-KZ"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GC → T</a:t>
            </a:r>
            <a:r>
              <a:rPr lang="kk-KZ" sz="2000" b="1" dirty="0">
                <a:latin typeface="Times New Roman" pitchFamily="18" charset="0"/>
                <a:cs typeface="Times New Roman" pitchFamily="18" charset="0"/>
              </a:rPr>
              <a:t>А</a:t>
            </a:r>
            <a:r>
              <a:rPr lang="en-US" sz="2000" b="1" dirty="0">
                <a:latin typeface="Times New Roman" pitchFamily="18" charset="0"/>
                <a:cs typeface="Times New Roman" pitchFamily="18" charset="0"/>
              </a:rPr>
              <a:t>).</a:t>
            </a:r>
            <a:endParaRPr lang="ru-RU"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711648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E42B367-F102-3B16-C230-D608D399A454}"/>
              </a:ext>
            </a:extLst>
          </p:cNvPr>
          <p:cNvSpPr>
            <a:spLocks noGrp="1"/>
          </p:cNvSpPr>
          <p:nvPr>
            <p:ph idx="1"/>
          </p:nvPr>
        </p:nvSpPr>
        <p:spPr>
          <a:xfrm>
            <a:off x="838200" y="1838132"/>
            <a:ext cx="10515600" cy="4338832"/>
          </a:xfrm>
        </p:spPr>
        <p:txBody>
          <a:bodyPr>
            <a:normAutofit/>
          </a:bodyPr>
          <a:lstStyle/>
          <a:p>
            <a:r>
              <a:rPr lang="ru-RU" dirty="0"/>
              <a:t>2)</a:t>
            </a:r>
            <a:r>
              <a:rPr lang="ru-RU" dirty="0" err="1"/>
              <a:t>микроинсерциялар</a:t>
            </a:r>
            <a:r>
              <a:rPr lang="ru-RU" dirty="0"/>
              <a:t> немесе </a:t>
            </a:r>
            <a:r>
              <a:rPr lang="ru-RU" dirty="0" err="1"/>
              <a:t>микроделециялар</a:t>
            </a:r>
            <a:r>
              <a:rPr lang="ru-RU" dirty="0"/>
              <a:t> – ДНҚ/РНҚ-</a:t>
            </a:r>
            <a:r>
              <a:rPr lang="ru-RU" dirty="0" err="1"/>
              <a:t>ға</a:t>
            </a:r>
            <a:r>
              <a:rPr lang="ru-RU" dirty="0"/>
              <a:t> </a:t>
            </a:r>
            <a:r>
              <a:rPr lang="ru-RU" dirty="0" err="1"/>
              <a:t>қосымша</a:t>
            </a:r>
            <a:r>
              <a:rPr lang="ru-RU" dirty="0"/>
              <a:t> </a:t>
            </a:r>
            <a:r>
              <a:rPr lang="ru-RU" dirty="0" err="1"/>
              <a:t>негіздер</a:t>
            </a:r>
            <a:r>
              <a:rPr lang="ru-RU" dirty="0"/>
              <a:t> </a:t>
            </a:r>
            <a:r>
              <a:rPr lang="ru-RU" dirty="0" err="1"/>
              <a:t>жұбының</a:t>
            </a:r>
            <a:r>
              <a:rPr lang="ru-RU" dirty="0"/>
              <a:t> </a:t>
            </a:r>
            <a:r>
              <a:rPr lang="ru-RU" dirty="0" err="1"/>
              <a:t>қосылуымен</a:t>
            </a:r>
            <a:r>
              <a:rPr lang="ru-RU" dirty="0"/>
              <a:t> немесе </a:t>
            </a:r>
            <a:r>
              <a:rPr lang="ru-RU" dirty="0" err="1"/>
              <a:t>олардың</a:t>
            </a:r>
            <a:r>
              <a:rPr lang="ru-RU" dirty="0"/>
              <a:t> </a:t>
            </a:r>
            <a:r>
              <a:rPr lang="ru-RU" dirty="0" err="1"/>
              <a:t>жоғалуымен</a:t>
            </a:r>
            <a:r>
              <a:rPr lang="ru-RU" dirty="0"/>
              <a:t> </a:t>
            </a:r>
            <a:r>
              <a:rPr lang="ru-RU" dirty="0" err="1"/>
              <a:t>жүретін</a:t>
            </a:r>
            <a:r>
              <a:rPr lang="ru-RU" dirty="0"/>
              <a:t> </a:t>
            </a:r>
            <a:r>
              <a:rPr lang="ru-RU" dirty="0" err="1"/>
              <a:t>гендік</a:t>
            </a:r>
            <a:r>
              <a:rPr lang="ru-RU" dirty="0"/>
              <a:t> </a:t>
            </a:r>
            <a:r>
              <a:rPr lang="ru-RU" dirty="0" err="1"/>
              <a:t>мутациялар</a:t>
            </a:r>
            <a:r>
              <a:rPr lang="ru-RU" dirty="0"/>
              <a:t>. </a:t>
            </a:r>
          </a:p>
          <a:p>
            <a:r>
              <a:rPr lang="ru-RU" dirty="0" err="1"/>
              <a:t>Бір</a:t>
            </a:r>
            <a:r>
              <a:rPr lang="ru-RU" dirty="0"/>
              <a:t> </a:t>
            </a:r>
            <a:r>
              <a:rPr lang="ru-RU" dirty="0" err="1"/>
              <a:t>нуклеотидті</a:t>
            </a:r>
            <a:r>
              <a:rPr lang="ru-RU" dirty="0"/>
              <a:t> </a:t>
            </a:r>
            <a:r>
              <a:rPr lang="ru-RU" dirty="0" err="1"/>
              <a:t>енгізу</a:t>
            </a:r>
            <a:r>
              <a:rPr lang="ru-RU" dirty="0"/>
              <a:t> немесе </a:t>
            </a:r>
            <a:r>
              <a:rPr lang="ru-RU" dirty="0" err="1"/>
              <a:t>жоюдың</a:t>
            </a:r>
            <a:r>
              <a:rPr lang="ru-RU" dirty="0"/>
              <a:t> </a:t>
            </a:r>
            <a:r>
              <a:rPr lang="ru-RU" dirty="0" err="1"/>
              <a:t>салдары</a:t>
            </a:r>
            <a:r>
              <a:rPr lang="ru-RU" dirty="0"/>
              <a:t> </a:t>
            </a:r>
            <a:r>
              <a:rPr lang="ru-RU" dirty="0" err="1"/>
              <a:t>ақуыздардың</a:t>
            </a:r>
            <a:r>
              <a:rPr lang="ru-RU" dirty="0"/>
              <a:t> </a:t>
            </a:r>
            <a:r>
              <a:rPr lang="ru-RU" dirty="0" err="1"/>
              <a:t>оқуының</a:t>
            </a:r>
            <a:r>
              <a:rPr lang="ru-RU" dirty="0"/>
              <a:t> ( считывание) </a:t>
            </a:r>
            <a:r>
              <a:rPr lang="ru-RU" dirty="0" err="1"/>
              <a:t>ығысуы</a:t>
            </a:r>
            <a:r>
              <a:rPr lang="ru-RU" dirty="0"/>
              <a:t> </a:t>
            </a:r>
            <a:r>
              <a:rPr lang="ru-RU" dirty="0" err="1"/>
              <a:t>болып</a:t>
            </a:r>
            <a:r>
              <a:rPr lang="ru-RU" dirty="0"/>
              <a:t> </a:t>
            </a:r>
            <a:r>
              <a:rPr lang="ru-RU" dirty="0" err="1"/>
              <a:t>табылады</a:t>
            </a:r>
            <a:r>
              <a:rPr lang="ru-RU" dirty="0"/>
              <a:t>, </a:t>
            </a:r>
            <a:r>
              <a:rPr lang="ru-RU" dirty="0" err="1"/>
              <a:t>бұл</a:t>
            </a:r>
            <a:r>
              <a:rPr lang="ru-RU" dirty="0"/>
              <a:t> </a:t>
            </a:r>
            <a:r>
              <a:rPr lang="ru-RU" dirty="0" err="1"/>
              <a:t>триплеттердің</a:t>
            </a:r>
            <a:r>
              <a:rPr lang="ru-RU" dirty="0"/>
              <a:t> </a:t>
            </a:r>
            <a:r>
              <a:rPr lang="ru-RU" dirty="0" err="1"/>
              <a:t>топтастырылуының</a:t>
            </a:r>
            <a:r>
              <a:rPr lang="ru-RU" dirty="0"/>
              <a:t> </a:t>
            </a:r>
            <a:r>
              <a:rPr lang="ru-RU" dirty="0" err="1"/>
              <a:t>өзгеруіне</a:t>
            </a:r>
            <a:r>
              <a:rPr lang="ru-RU" dirty="0"/>
              <a:t>, </a:t>
            </a:r>
            <a:r>
              <a:rPr lang="ru-RU" dirty="0" err="1"/>
              <a:t>триплеттердің</a:t>
            </a:r>
            <a:r>
              <a:rPr lang="ru-RU" dirty="0"/>
              <a:t> </a:t>
            </a:r>
            <a:r>
              <a:rPr lang="ru-RU" dirty="0" err="1"/>
              <a:t>қате</a:t>
            </a:r>
            <a:r>
              <a:rPr lang="ru-RU" dirty="0"/>
              <a:t> </a:t>
            </a:r>
            <a:r>
              <a:rPr lang="ru-RU" dirty="0" err="1"/>
              <a:t>оқылуына</a:t>
            </a:r>
            <a:r>
              <a:rPr lang="ru-RU" dirty="0"/>
              <a:t> және </a:t>
            </a:r>
            <a:r>
              <a:rPr lang="ru-RU" dirty="0" err="1"/>
              <a:t>аминқышқылдарының</a:t>
            </a:r>
            <a:r>
              <a:rPr lang="ru-RU" dirty="0"/>
              <a:t> </a:t>
            </a:r>
            <a:r>
              <a:rPr lang="ru-RU" dirty="0" err="1"/>
              <a:t>жаңа</a:t>
            </a:r>
            <a:r>
              <a:rPr lang="ru-RU" dirty="0"/>
              <a:t> </a:t>
            </a:r>
            <a:r>
              <a:rPr lang="ru-RU" dirty="0" err="1"/>
              <a:t>құрамы</a:t>
            </a:r>
            <a:r>
              <a:rPr lang="ru-RU" dirty="0"/>
              <a:t> бар </a:t>
            </a:r>
            <a:r>
              <a:rPr lang="ru-RU" dirty="0" err="1"/>
              <a:t>пептидтің</a:t>
            </a:r>
            <a:r>
              <a:rPr lang="ru-RU" dirty="0"/>
              <a:t> </a:t>
            </a:r>
            <a:r>
              <a:rPr lang="ru-RU" dirty="0" err="1"/>
              <a:t>синтезіне</a:t>
            </a:r>
            <a:r>
              <a:rPr lang="ru-RU" dirty="0"/>
              <a:t> </a:t>
            </a:r>
            <a:r>
              <a:rPr lang="ru-RU" dirty="0" err="1"/>
              <a:t>әкеледі</a:t>
            </a:r>
            <a:r>
              <a:rPr lang="ru-RU" dirty="0"/>
              <a:t>. </a:t>
            </a:r>
            <a:endParaRPr lang="ru-KZ" dirty="0"/>
          </a:p>
        </p:txBody>
      </p:sp>
    </p:spTree>
    <p:extLst>
      <p:ext uri="{BB962C8B-B14F-4D97-AF65-F5344CB8AC3E}">
        <p14:creationId xmlns:p14="http://schemas.microsoft.com/office/powerpoint/2010/main" val="131689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A0B6BF-30BA-2B2F-C592-0E6939BE0BBB}"/>
              </a:ext>
            </a:extLst>
          </p:cNvPr>
          <p:cNvSpPr>
            <a:spLocks noGrp="1"/>
          </p:cNvSpPr>
          <p:nvPr>
            <p:ph type="title"/>
          </p:nvPr>
        </p:nvSpPr>
        <p:spPr/>
        <p:txBody>
          <a:bodyPr/>
          <a:lstStyle/>
          <a:p>
            <a:r>
              <a:rPr lang="ru-RU" b="1" dirty="0" err="1"/>
              <a:t>Генетикалық</a:t>
            </a:r>
            <a:r>
              <a:rPr lang="ru-RU" b="1" dirty="0"/>
              <a:t> рекомбинация</a:t>
            </a:r>
            <a:endParaRPr lang="ru-KZ" dirty="0"/>
          </a:p>
        </p:txBody>
      </p:sp>
      <p:sp>
        <p:nvSpPr>
          <p:cNvPr id="4" name="TextBox 3">
            <a:extLst>
              <a:ext uri="{FF2B5EF4-FFF2-40B4-BE49-F238E27FC236}">
                <a16:creationId xmlns:a16="http://schemas.microsoft.com/office/drawing/2014/main" id="{420506E9-9C34-EB61-1368-401A4E066667}"/>
              </a:ext>
            </a:extLst>
          </p:cNvPr>
          <p:cNvSpPr txBox="1"/>
          <p:nvPr/>
        </p:nvSpPr>
        <p:spPr>
          <a:xfrm>
            <a:off x="838200" y="2274838"/>
            <a:ext cx="4862804" cy="2862322"/>
          </a:xfrm>
          <a:prstGeom prst="rect">
            <a:avLst/>
          </a:prstGeom>
          <a:noFill/>
        </p:spPr>
        <p:txBody>
          <a:bodyPr wrap="square">
            <a:spAutoFit/>
          </a:bodyPr>
          <a:lstStyle/>
          <a:p>
            <a:pPr indent="450215" algn="just">
              <a:buNone/>
            </a:pPr>
            <a:r>
              <a:rPr lang="ru-RU" sz="1800" b="0" i="0" dirty="0" err="1">
                <a:solidFill>
                  <a:srgbClr val="000000"/>
                </a:solidFill>
                <a:effectLst/>
                <a:latin typeface="Times New Roman" panose="02020603050405020304" pitchFamily="18" charset="0"/>
              </a:rPr>
              <a:t>Генетиқалық</a:t>
            </a:r>
            <a:r>
              <a:rPr lang="ru-RU" sz="1800" b="0" i="0" dirty="0">
                <a:solidFill>
                  <a:srgbClr val="000000"/>
                </a:solidFill>
                <a:effectLst/>
                <a:latin typeface="Times New Roman" panose="02020603050405020304" pitchFamily="18" charset="0"/>
              </a:rPr>
              <a:t> </a:t>
            </a:r>
            <a:r>
              <a:rPr lang="ru-RU" sz="1800" b="0" i="0" dirty="0" err="1">
                <a:solidFill>
                  <a:srgbClr val="000000"/>
                </a:solidFill>
                <a:effectLst/>
                <a:latin typeface="Times New Roman" panose="02020603050405020304" pitchFamily="18" charset="0"/>
              </a:rPr>
              <a:t>өзгергіштіктің</a:t>
            </a:r>
            <a:r>
              <a:rPr lang="ru-RU" sz="1800" b="0" i="0" dirty="0">
                <a:solidFill>
                  <a:srgbClr val="000000"/>
                </a:solidFill>
                <a:effectLst/>
                <a:latin typeface="Times New Roman" panose="02020603050405020304" pitchFamily="18" charset="0"/>
              </a:rPr>
              <a:t> </a:t>
            </a:r>
            <a:r>
              <a:rPr lang="ru-RU" sz="1800" b="0" i="0" dirty="0" err="1">
                <a:solidFill>
                  <a:srgbClr val="000000"/>
                </a:solidFill>
                <a:effectLst/>
                <a:latin typeface="Times New Roman" panose="02020603050405020304" pitchFamily="18" charset="0"/>
              </a:rPr>
              <a:t>екінші</a:t>
            </a:r>
            <a:r>
              <a:rPr lang="ru-RU" sz="1800" b="0" i="0" dirty="0">
                <a:solidFill>
                  <a:srgbClr val="000000"/>
                </a:solidFill>
                <a:effectLst/>
                <a:latin typeface="Times New Roman" panose="02020603050405020304" pitchFamily="18" charset="0"/>
              </a:rPr>
              <a:t> </a:t>
            </a:r>
            <a:r>
              <a:rPr lang="ru-RU" sz="1800" b="0" i="0" dirty="0" err="1">
                <a:solidFill>
                  <a:srgbClr val="000000"/>
                </a:solidFill>
                <a:effectLst/>
                <a:latin typeface="Times New Roman" panose="02020603050405020304" pitchFamily="18" charset="0"/>
              </a:rPr>
              <a:t>түрі</a:t>
            </a:r>
            <a:r>
              <a:rPr lang="ru-RU" sz="1800" b="0" i="0" dirty="0">
                <a:solidFill>
                  <a:srgbClr val="000000"/>
                </a:solidFill>
                <a:effectLst/>
                <a:latin typeface="Times New Roman" panose="02020603050405020304" pitchFamily="18" charset="0"/>
              </a:rPr>
              <a:t> </a:t>
            </a:r>
            <a:r>
              <a:rPr lang="ru-RU" sz="1800" b="0" i="0" dirty="0" err="1">
                <a:solidFill>
                  <a:srgbClr val="000000"/>
                </a:solidFill>
                <a:effectLst/>
                <a:latin typeface="Times New Roman" panose="02020603050405020304" pitchFamily="18" charset="0"/>
              </a:rPr>
              <a:t>генетиқалық</a:t>
            </a:r>
            <a:r>
              <a:rPr lang="ru-RU" sz="1800" b="0" i="0" dirty="0">
                <a:solidFill>
                  <a:srgbClr val="000000"/>
                </a:solidFill>
                <a:effectLst/>
                <a:latin typeface="Times New Roman" panose="02020603050405020304" pitchFamily="18" charset="0"/>
              </a:rPr>
              <a:t> </a:t>
            </a:r>
            <a:r>
              <a:rPr lang="ru-RU" sz="1800" b="0" i="0" dirty="0" err="1">
                <a:solidFill>
                  <a:srgbClr val="000000"/>
                </a:solidFill>
                <a:effectLst/>
                <a:latin typeface="Times New Roman" panose="02020603050405020304" pitchFamily="18" charset="0"/>
              </a:rPr>
              <a:t>рекомбинациялар</a:t>
            </a:r>
            <a:r>
              <a:rPr lang="ru-RU" sz="1800" b="0" i="0" dirty="0">
                <a:solidFill>
                  <a:srgbClr val="000000"/>
                </a:solidFill>
                <a:effectLst/>
                <a:latin typeface="Times New Roman" panose="02020603050405020304" pitchFamily="18" charset="0"/>
              </a:rPr>
              <a:t> </a:t>
            </a:r>
            <a:r>
              <a:rPr lang="ru-RU" sz="1800" b="0" i="0" dirty="0" err="1">
                <a:solidFill>
                  <a:srgbClr val="000000"/>
                </a:solidFill>
                <a:effectLst/>
                <a:latin typeface="Times New Roman" panose="02020603050405020304" pitchFamily="18" charset="0"/>
              </a:rPr>
              <a:t>болып</a:t>
            </a:r>
            <a:r>
              <a:rPr lang="ru-RU" sz="1800" b="0" i="0" dirty="0">
                <a:solidFill>
                  <a:srgbClr val="000000"/>
                </a:solidFill>
                <a:effectLst/>
                <a:latin typeface="Times New Roman" panose="02020603050405020304" pitchFamily="18" charset="0"/>
              </a:rPr>
              <a:t> </a:t>
            </a:r>
            <a:r>
              <a:rPr lang="ru-RU" sz="1800" b="0" i="0" dirty="0" err="1">
                <a:solidFill>
                  <a:srgbClr val="000000"/>
                </a:solidFill>
                <a:effectLst/>
                <a:latin typeface="Times New Roman" panose="02020603050405020304" pitchFamily="18" charset="0"/>
              </a:rPr>
              <a:t>табылады</a:t>
            </a:r>
            <a:r>
              <a:rPr lang="ru-RU" sz="1800" b="0" i="0" dirty="0">
                <a:solidFill>
                  <a:srgbClr val="000000"/>
                </a:solidFill>
                <a:effectLst/>
                <a:latin typeface="Times New Roman" panose="02020603050405020304" pitchFamily="18" charset="0"/>
              </a:rPr>
              <a:t>.</a:t>
            </a:r>
            <a:endParaRPr lang="ru-RU" sz="1400" b="0" i="0" dirty="0">
              <a:solidFill>
                <a:srgbClr val="000000"/>
              </a:solidFill>
              <a:effectLst/>
              <a:latin typeface="Calibri" panose="020F0502020204030204" pitchFamily="34" charset="0"/>
            </a:endParaRPr>
          </a:p>
          <a:p>
            <a:pPr indent="450215" algn="just">
              <a:buNone/>
            </a:pPr>
            <a:r>
              <a:rPr lang="ru-RU" sz="1800" b="1" i="0" dirty="0" err="1">
                <a:solidFill>
                  <a:srgbClr val="000000"/>
                </a:solidFill>
                <a:effectLst/>
                <a:latin typeface="Times New Roman" panose="02020603050405020304" pitchFamily="18" charset="0"/>
              </a:rPr>
              <a:t>Рекомбинациялар</a:t>
            </a:r>
            <a:r>
              <a:rPr lang="ru-RU" sz="1800" b="0" i="0" dirty="0">
                <a:solidFill>
                  <a:srgbClr val="000000"/>
                </a:solidFill>
                <a:effectLst/>
                <a:latin typeface="Times New Roman" panose="02020603050405020304" pitchFamily="18" charset="0"/>
              </a:rPr>
              <a:t> – </a:t>
            </a:r>
            <a:r>
              <a:rPr lang="ru-RU" sz="1800" b="0" i="0" dirty="0" err="1">
                <a:solidFill>
                  <a:srgbClr val="000000"/>
                </a:solidFill>
                <a:effectLst/>
                <a:latin typeface="Times New Roman" panose="02020603050405020304" pitchFamily="18" charset="0"/>
              </a:rPr>
              <a:t>бір-бірінен</a:t>
            </a:r>
            <a:r>
              <a:rPr lang="ru-RU" sz="1800" b="0" i="0" dirty="0">
                <a:solidFill>
                  <a:srgbClr val="000000"/>
                </a:solidFill>
                <a:effectLst/>
                <a:latin typeface="Times New Roman" panose="02020603050405020304" pitchFamily="18" charset="0"/>
              </a:rPr>
              <a:t> </a:t>
            </a:r>
            <a:r>
              <a:rPr lang="ru-RU" sz="1800" b="0" i="0" dirty="0" err="1">
                <a:solidFill>
                  <a:srgbClr val="000000"/>
                </a:solidFill>
                <a:effectLst/>
                <a:latin typeface="Times New Roman" panose="02020603050405020304" pitchFamily="18" charset="0"/>
              </a:rPr>
              <a:t>нақты</a:t>
            </a:r>
            <a:r>
              <a:rPr lang="ru-RU" sz="1800" b="0" i="0" dirty="0">
                <a:solidFill>
                  <a:srgbClr val="000000"/>
                </a:solidFill>
                <a:effectLst/>
                <a:latin typeface="Times New Roman" panose="02020603050405020304" pitchFamily="18" charset="0"/>
              </a:rPr>
              <a:t> </a:t>
            </a:r>
            <a:r>
              <a:rPr lang="ru-RU" sz="1800" b="0" i="0" dirty="0" err="1">
                <a:solidFill>
                  <a:srgbClr val="000000"/>
                </a:solidFill>
                <a:effectLst/>
                <a:latin typeface="Times New Roman" panose="02020603050405020304" pitchFamily="18" charset="0"/>
              </a:rPr>
              <a:t>генетиқалық</a:t>
            </a:r>
            <a:r>
              <a:rPr lang="ru-RU" sz="1800" b="0" i="0" dirty="0">
                <a:solidFill>
                  <a:srgbClr val="000000"/>
                </a:solidFill>
                <a:effectLst/>
                <a:latin typeface="Times New Roman" panose="02020603050405020304" pitchFamily="18" charset="0"/>
              </a:rPr>
              <a:t> </a:t>
            </a:r>
            <a:r>
              <a:rPr lang="ru-RU" sz="1800" b="0" i="0" dirty="0" err="1">
                <a:solidFill>
                  <a:srgbClr val="000000"/>
                </a:solidFill>
                <a:effectLst/>
                <a:latin typeface="Times New Roman" panose="02020603050405020304" pitchFamily="18" charset="0"/>
              </a:rPr>
              <a:t>белгілермен</a:t>
            </a:r>
            <a:r>
              <a:rPr lang="ru-RU" sz="1800" b="0" i="0" dirty="0">
                <a:solidFill>
                  <a:srgbClr val="000000"/>
                </a:solidFill>
                <a:effectLst/>
                <a:latin typeface="Times New Roman" panose="02020603050405020304" pitchFamily="18" charset="0"/>
              </a:rPr>
              <a:t> </a:t>
            </a:r>
            <a:r>
              <a:rPr lang="ru-RU" sz="1800" b="0" i="0" dirty="0" err="1">
                <a:solidFill>
                  <a:srgbClr val="000000"/>
                </a:solidFill>
                <a:effectLst/>
                <a:latin typeface="Times New Roman" panose="02020603050405020304" pitchFamily="18" charset="0"/>
              </a:rPr>
              <a:t>ерекшелінетін</a:t>
            </a:r>
            <a:r>
              <a:rPr lang="ru-RU" sz="1800" b="0" i="0" dirty="0">
                <a:solidFill>
                  <a:srgbClr val="000000"/>
                </a:solidFill>
                <a:effectLst/>
                <a:latin typeface="Times New Roman" panose="02020603050405020304" pitchFamily="18" charset="0"/>
              </a:rPr>
              <a:t> </a:t>
            </a:r>
            <a:r>
              <a:rPr lang="ru-RU" sz="1800" b="0" i="0" dirty="0" err="1">
                <a:solidFill>
                  <a:srgbClr val="000000"/>
                </a:solidFill>
                <a:effectLst/>
                <a:latin typeface="Times New Roman" panose="02020603050405020304" pitchFamily="18" charset="0"/>
              </a:rPr>
              <a:t>екі</a:t>
            </a:r>
            <a:r>
              <a:rPr lang="ru-RU" sz="1800" b="0" i="0" dirty="0">
                <a:solidFill>
                  <a:srgbClr val="000000"/>
                </a:solidFill>
                <a:effectLst/>
                <a:latin typeface="Times New Roman" panose="02020603050405020304" pitchFamily="18" charset="0"/>
              </a:rPr>
              <a:t> </a:t>
            </a:r>
            <a:r>
              <a:rPr lang="ru-RU" sz="1800" b="0" i="0" dirty="0" err="1">
                <a:solidFill>
                  <a:srgbClr val="000000"/>
                </a:solidFill>
                <a:effectLst/>
                <a:latin typeface="Times New Roman" panose="02020603050405020304" pitchFamily="18" charset="0"/>
              </a:rPr>
              <a:t>микробты</a:t>
            </a:r>
            <a:r>
              <a:rPr lang="ru-RU" sz="1800" b="0" i="0" dirty="0">
                <a:solidFill>
                  <a:srgbClr val="000000"/>
                </a:solidFill>
                <a:effectLst/>
                <a:latin typeface="Times New Roman" panose="02020603050405020304" pitchFamily="18" charset="0"/>
              </a:rPr>
              <a:t> клетка </a:t>
            </a:r>
            <a:r>
              <a:rPr lang="ru-RU" sz="1800" b="0" i="0" dirty="0" err="1">
                <a:solidFill>
                  <a:srgbClr val="000000"/>
                </a:solidFill>
                <a:effectLst/>
                <a:latin typeface="Times New Roman" panose="02020603050405020304" pitchFamily="18" charset="0"/>
              </a:rPr>
              <a:t>арасындағы</a:t>
            </a:r>
            <a:r>
              <a:rPr lang="ru-RU" sz="1800" b="0" i="0" dirty="0">
                <a:solidFill>
                  <a:srgbClr val="000000"/>
                </a:solidFill>
                <a:effectLst/>
                <a:latin typeface="Times New Roman" panose="02020603050405020304" pitchFamily="18" charset="0"/>
              </a:rPr>
              <a:t> </a:t>
            </a:r>
            <a:r>
              <a:rPr lang="ru-RU" sz="1800" b="0" i="0" dirty="0" err="1">
                <a:solidFill>
                  <a:srgbClr val="000000"/>
                </a:solidFill>
                <a:effectLst/>
                <a:latin typeface="Times New Roman" panose="02020603050405020304" pitchFamily="18" charset="0"/>
              </a:rPr>
              <a:t>генетиқалық</a:t>
            </a:r>
            <a:r>
              <a:rPr lang="ru-RU" sz="1800" b="0" i="0" dirty="0">
                <a:solidFill>
                  <a:srgbClr val="000000"/>
                </a:solidFill>
                <a:effectLst/>
                <a:latin typeface="Times New Roman" panose="02020603050405020304" pitchFamily="18" charset="0"/>
              </a:rPr>
              <a:t> </a:t>
            </a:r>
            <a:r>
              <a:rPr lang="ru-RU" sz="1800" b="0" i="0" dirty="0" err="1">
                <a:solidFill>
                  <a:srgbClr val="000000"/>
                </a:solidFill>
                <a:effectLst/>
                <a:latin typeface="Times New Roman" panose="02020603050405020304" pitchFamily="18" charset="0"/>
              </a:rPr>
              <a:t>материалмен</a:t>
            </a:r>
            <a:r>
              <a:rPr lang="ru-RU" sz="1800" b="0" i="0" dirty="0">
                <a:solidFill>
                  <a:srgbClr val="000000"/>
                </a:solidFill>
                <a:effectLst/>
                <a:latin typeface="Times New Roman" panose="02020603050405020304" pitchFamily="18" charset="0"/>
              </a:rPr>
              <a:t> </a:t>
            </a:r>
            <a:r>
              <a:rPr lang="ru-RU" sz="1800" b="0" i="0" dirty="0" err="1">
                <a:solidFill>
                  <a:srgbClr val="000000"/>
                </a:solidFill>
                <a:effectLst/>
                <a:latin typeface="Times New Roman" panose="02020603050405020304" pitchFamily="18" charset="0"/>
              </a:rPr>
              <a:t>алмасу</a:t>
            </a:r>
            <a:r>
              <a:rPr lang="ru-RU" sz="1800" b="0" i="0" dirty="0">
                <a:solidFill>
                  <a:srgbClr val="000000"/>
                </a:solidFill>
                <a:effectLst/>
                <a:latin typeface="Times New Roman" panose="02020603050405020304" pitchFamily="18" charset="0"/>
              </a:rPr>
              <a:t>. </a:t>
            </a:r>
          </a:p>
          <a:p>
            <a:pPr indent="450215" algn="just">
              <a:buNone/>
            </a:pPr>
            <a:r>
              <a:rPr lang="ru-RU" sz="1800" b="1" i="0" dirty="0" err="1">
                <a:solidFill>
                  <a:srgbClr val="000000"/>
                </a:solidFill>
                <a:effectLst/>
                <a:latin typeface="Times New Roman" panose="02020603050405020304" pitchFamily="18" charset="0"/>
              </a:rPr>
              <a:t>Генетиқалық</a:t>
            </a:r>
            <a:r>
              <a:rPr lang="ru-RU" sz="1800" b="1" i="0" dirty="0">
                <a:solidFill>
                  <a:srgbClr val="000000"/>
                </a:solidFill>
                <a:effectLst/>
                <a:latin typeface="Times New Roman" panose="02020603050405020304" pitchFamily="18" charset="0"/>
              </a:rPr>
              <a:t> рекомбинация </a:t>
            </a:r>
            <a:r>
              <a:rPr lang="ru-RU" sz="1800" b="0" i="0" dirty="0">
                <a:solidFill>
                  <a:srgbClr val="000000"/>
                </a:solidFill>
                <a:effectLst/>
                <a:latin typeface="Times New Roman" panose="02020603050405020304" pitchFamily="18" charset="0"/>
              </a:rPr>
              <a:t>(</a:t>
            </a:r>
            <a:r>
              <a:rPr lang="ru-RU" sz="1800" b="0" i="0" dirty="0" err="1">
                <a:solidFill>
                  <a:srgbClr val="000000"/>
                </a:solidFill>
                <a:effectLst/>
                <a:latin typeface="Times New Roman" panose="02020603050405020304" pitchFamily="18" charset="0"/>
              </a:rPr>
              <a:t>гендермен</a:t>
            </a:r>
            <a:r>
              <a:rPr lang="ru-RU" sz="1800" b="0" i="0" dirty="0">
                <a:solidFill>
                  <a:srgbClr val="000000"/>
                </a:solidFill>
                <a:effectLst/>
                <a:latin typeface="Times New Roman" panose="02020603050405020304" pitchFamily="18" charset="0"/>
              </a:rPr>
              <a:t> </a:t>
            </a:r>
            <a:r>
              <a:rPr lang="ru-RU" sz="1800" b="0" i="0" dirty="0" err="1">
                <a:solidFill>
                  <a:srgbClr val="000000"/>
                </a:solidFill>
                <a:effectLst/>
                <a:latin typeface="Times New Roman" panose="02020603050405020304" pitchFamily="18" charset="0"/>
              </a:rPr>
              <a:t>алмасу</a:t>
            </a:r>
            <a:r>
              <a:rPr lang="ru-RU" sz="1800" b="0" i="0" dirty="0">
                <a:solidFill>
                  <a:srgbClr val="000000"/>
                </a:solidFill>
                <a:effectLst/>
                <a:latin typeface="Times New Roman" panose="02020603050405020304" pitchFamily="18" charset="0"/>
              </a:rPr>
              <a:t>) </a:t>
            </a:r>
            <a:r>
              <a:rPr lang="ru-RU" sz="1800" b="0" i="0" dirty="0" err="1">
                <a:solidFill>
                  <a:srgbClr val="000000"/>
                </a:solidFill>
                <a:effectLst/>
                <a:latin typeface="Times New Roman" panose="02020603050405020304" pitchFamily="18" charset="0"/>
              </a:rPr>
              <a:t>нәтижесінде</a:t>
            </a:r>
            <a:r>
              <a:rPr lang="ru-RU" sz="1800" b="0" i="0" dirty="0">
                <a:solidFill>
                  <a:srgbClr val="000000"/>
                </a:solidFill>
                <a:effectLst/>
                <a:latin typeface="Times New Roman" panose="02020603050405020304" pitchFamily="18" charset="0"/>
              </a:rPr>
              <a:t> </a:t>
            </a:r>
            <a:r>
              <a:rPr lang="ru-RU" sz="1800" b="0" i="0" dirty="0" err="1">
                <a:solidFill>
                  <a:srgbClr val="000000"/>
                </a:solidFill>
                <a:effectLst/>
                <a:latin typeface="Times New Roman" panose="02020603050405020304" pitchFamily="18" charset="0"/>
              </a:rPr>
              <a:t>ата</a:t>
            </a:r>
            <a:r>
              <a:rPr lang="en-US" sz="1800" b="0" i="0" dirty="0">
                <a:solidFill>
                  <a:srgbClr val="000000"/>
                </a:solidFill>
                <a:effectLst/>
                <a:latin typeface="Times New Roman" panose="02020603050405020304" pitchFamily="18" charset="0"/>
              </a:rPr>
              <a:t>-</a:t>
            </a:r>
            <a:r>
              <a:rPr lang="kk-KZ" sz="1800" b="0" i="0" dirty="0">
                <a:solidFill>
                  <a:srgbClr val="000000"/>
                </a:solidFill>
                <a:effectLst/>
                <a:latin typeface="Times New Roman" panose="02020603050405020304" pitchFamily="18" charset="0"/>
              </a:rPr>
              <a:t>аналардың </a:t>
            </a:r>
            <a:r>
              <a:rPr lang="ru-RU" sz="1800" b="0" i="0" dirty="0" err="1">
                <a:solidFill>
                  <a:srgbClr val="000000"/>
                </a:solidFill>
                <a:effectLst/>
                <a:latin typeface="Times New Roman" panose="02020603050405020304" pitchFamily="18" charset="0"/>
              </a:rPr>
              <a:t>қасиеттері</a:t>
            </a:r>
            <a:r>
              <a:rPr lang="ru-RU" sz="1800" b="0" i="0" dirty="0">
                <a:solidFill>
                  <a:srgbClr val="000000"/>
                </a:solidFill>
                <a:effectLst/>
                <a:latin typeface="Times New Roman" panose="02020603050405020304" pitchFamily="18" charset="0"/>
              </a:rPr>
              <a:t> </a:t>
            </a:r>
            <a:r>
              <a:rPr lang="ru-RU" sz="1800" b="0" i="0" dirty="0" err="1">
                <a:solidFill>
                  <a:srgbClr val="000000"/>
                </a:solidFill>
                <a:effectLst/>
                <a:latin typeface="Times New Roman" panose="02020603050405020304" pitchFamily="18" charset="0"/>
              </a:rPr>
              <a:t>берілген</a:t>
            </a:r>
            <a:r>
              <a:rPr lang="ru-RU" sz="1800" b="0" i="0" dirty="0">
                <a:solidFill>
                  <a:srgbClr val="000000"/>
                </a:solidFill>
                <a:effectLst/>
                <a:latin typeface="Times New Roman" panose="02020603050405020304" pitchFamily="18" charset="0"/>
              </a:rPr>
              <a:t> </a:t>
            </a:r>
            <a:r>
              <a:rPr lang="ru-RU" sz="1800" b="0" i="0" dirty="0" err="1">
                <a:solidFill>
                  <a:srgbClr val="000000"/>
                </a:solidFill>
                <a:effectLst/>
                <a:latin typeface="Times New Roman" panose="02020603050405020304" pitchFamily="18" charset="0"/>
              </a:rPr>
              <a:t>олардың</a:t>
            </a:r>
            <a:r>
              <a:rPr lang="ru-RU" sz="1800" b="0" i="0" dirty="0">
                <a:solidFill>
                  <a:srgbClr val="000000"/>
                </a:solidFill>
                <a:effectLst/>
                <a:latin typeface="Times New Roman" panose="02020603050405020304" pitchFamily="18" charset="0"/>
              </a:rPr>
              <a:t> </a:t>
            </a:r>
            <a:r>
              <a:rPr lang="ru-RU" sz="1800" b="0" i="0" dirty="0" err="1">
                <a:solidFill>
                  <a:srgbClr val="000000"/>
                </a:solidFill>
                <a:effectLst/>
                <a:latin typeface="Times New Roman" panose="02020603050405020304" pitchFamily="18" charset="0"/>
              </a:rPr>
              <a:t>жаңа</a:t>
            </a:r>
            <a:r>
              <a:rPr lang="ru-RU" sz="1800" b="0" i="0" dirty="0">
                <a:solidFill>
                  <a:srgbClr val="000000"/>
                </a:solidFill>
                <a:effectLst/>
                <a:latin typeface="Times New Roman" panose="02020603050405020304" pitchFamily="18" charset="0"/>
              </a:rPr>
              <a:t> </a:t>
            </a:r>
            <a:r>
              <a:rPr lang="ru-RU" sz="1800" b="0" i="0" dirty="0" err="1">
                <a:solidFill>
                  <a:srgbClr val="000000"/>
                </a:solidFill>
                <a:effectLst/>
                <a:latin typeface="Times New Roman" panose="02020603050405020304" pitchFamily="18" charset="0"/>
              </a:rPr>
              <a:t>түрлері</a:t>
            </a:r>
            <a:r>
              <a:rPr lang="ru-RU" sz="1800" b="0" i="0" dirty="0">
                <a:solidFill>
                  <a:srgbClr val="000000"/>
                </a:solidFill>
                <a:effectLst/>
                <a:latin typeface="Times New Roman" panose="02020603050405020304" pitchFamily="18" charset="0"/>
              </a:rPr>
              <a:t> </a:t>
            </a:r>
            <a:r>
              <a:rPr lang="ru-RU" sz="1800" b="0" i="0" dirty="0" err="1">
                <a:solidFill>
                  <a:srgbClr val="000000"/>
                </a:solidFill>
                <a:effectLst/>
                <a:latin typeface="Times New Roman" panose="02020603050405020304" pitchFamily="18" charset="0"/>
              </a:rPr>
              <a:t>пайда</a:t>
            </a:r>
            <a:r>
              <a:rPr lang="ru-RU" sz="1800" b="0" i="0" dirty="0">
                <a:solidFill>
                  <a:srgbClr val="000000"/>
                </a:solidFill>
                <a:effectLst/>
                <a:latin typeface="Times New Roman" panose="02020603050405020304" pitchFamily="18" charset="0"/>
              </a:rPr>
              <a:t> болады.</a:t>
            </a:r>
            <a:endParaRPr lang="ru-RU" sz="1400" b="0" i="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278699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31" name="Rounded Rectangle 17">
            <a:extLst>
              <a:ext uri="{FF2B5EF4-FFF2-40B4-BE49-F238E27FC236}">
                <a16:creationId xmlns:a16="http://schemas.microsoft.com/office/drawing/2014/main" id="{15045B1D-AED4-407C-BC82-BF20E4E4F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948070"/>
            <a:ext cx="4773166" cy="3896140"/>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ummary of Генетика и селекция микроорганизмов (Биотехнология_бакалавр)">
            <a:extLst>
              <a:ext uri="{FF2B5EF4-FFF2-40B4-BE49-F238E27FC236}">
                <a16:creationId xmlns:a16="http://schemas.microsoft.com/office/drawing/2014/main" id="{DF3A4C15-A6B5-C1DC-5866-E8A861FC4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863" r="21258" b="-2"/>
          <a:stretch>
            <a:fillRect/>
          </a:stretch>
        </p:blipFill>
        <p:spPr bwMode="auto">
          <a:xfrm>
            <a:off x="1131172" y="2268111"/>
            <a:ext cx="4187222" cy="3256059"/>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id="{A7DCD290-D7F3-F16D-4AC1-311E69F37637}"/>
              </a:ext>
            </a:extLst>
          </p:cNvPr>
          <p:cNvSpPr>
            <a:spLocks noGrp="1"/>
          </p:cNvSpPr>
          <p:nvPr>
            <p:ph idx="1"/>
          </p:nvPr>
        </p:nvSpPr>
        <p:spPr>
          <a:xfrm>
            <a:off x="6096000" y="1948069"/>
            <a:ext cx="5257799" cy="4228893"/>
          </a:xfrm>
        </p:spPr>
        <p:txBody>
          <a:bodyPr>
            <a:normAutofit/>
          </a:bodyPr>
          <a:lstStyle/>
          <a:p>
            <a:r>
              <a:rPr lang="ru-RU" sz="1500" b="1"/>
              <a:t>20 </a:t>
            </a:r>
            <a:r>
              <a:rPr lang="ru-RU" sz="1500" b="1" err="1"/>
              <a:t>ғасырдың</a:t>
            </a:r>
            <a:r>
              <a:rPr lang="ru-RU" sz="1500" b="1"/>
              <a:t> 40-шы </a:t>
            </a:r>
            <a:r>
              <a:rPr lang="ru-RU" sz="1500" b="1" err="1"/>
              <a:t>жылдарға</a:t>
            </a:r>
            <a:r>
              <a:rPr lang="ru-RU" sz="1500" b="1"/>
              <a:t> </a:t>
            </a:r>
            <a:r>
              <a:rPr lang="ru-RU" sz="1500" b="1" err="1"/>
              <a:t>дейін</a:t>
            </a:r>
            <a:r>
              <a:rPr lang="ru-RU" sz="1500" b="1"/>
              <a:t> </a:t>
            </a:r>
            <a:r>
              <a:rPr lang="ru-RU" sz="1500" b="1" err="1"/>
              <a:t>микроорганизмдердің</a:t>
            </a:r>
            <a:r>
              <a:rPr lang="ru-RU" sz="1500" b="1"/>
              <a:t> </a:t>
            </a:r>
            <a:r>
              <a:rPr lang="ru-RU" sz="1500" b="1" err="1"/>
              <a:t>ядролық</a:t>
            </a:r>
            <a:r>
              <a:rPr lang="ru-RU" sz="1500" b="1"/>
              <a:t> аппараты </a:t>
            </a:r>
            <a:r>
              <a:rPr lang="ru-RU" sz="1500" b="1" err="1"/>
              <a:t>және</a:t>
            </a:r>
            <a:r>
              <a:rPr lang="ru-RU" sz="1500" b="1"/>
              <a:t> мейозы </a:t>
            </a:r>
            <a:r>
              <a:rPr lang="ru-RU" sz="1500" b="1" err="1"/>
              <a:t>болмағандықтан</a:t>
            </a:r>
            <a:r>
              <a:rPr lang="ru-RU" sz="1500" b="1"/>
              <a:t>, </a:t>
            </a:r>
            <a:r>
              <a:rPr lang="ru-RU" sz="1500" b="1" err="1"/>
              <a:t>оларға</a:t>
            </a:r>
            <a:r>
              <a:rPr lang="ru-RU" sz="1500" b="1"/>
              <a:t> Мендель </a:t>
            </a:r>
            <a:r>
              <a:rPr lang="ru-RU" sz="1500" b="1" err="1"/>
              <a:t>заңдары</a:t>
            </a:r>
            <a:r>
              <a:rPr lang="ru-RU" sz="1500" b="1"/>
              <a:t> мен </a:t>
            </a:r>
            <a:r>
              <a:rPr lang="ru-RU" sz="1500" b="1" err="1"/>
              <a:t>тұқым</a:t>
            </a:r>
            <a:r>
              <a:rPr lang="ru-RU" sz="1500" b="1"/>
              <a:t> </a:t>
            </a:r>
            <a:r>
              <a:rPr lang="ru-RU" sz="1500" b="1" err="1"/>
              <a:t>қуалаушылықтың</a:t>
            </a:r>
            <a:r>
              <a:rPr lang="ru-RU" sz="1500" b="1"/>
              <a:t> </a:t>
            </a:r>
            <a:r>
              <a:rPr lang="ru-RU" sz="1500" b="1" err="1"/>
              <a:t>хромосомалық</a:t>
            </a:r>
            <a:r>
              <a:rPr lang="ru-RU" sz="1500" b="1"/>
              <a:t> </a:t>
            </a:r>
            <a:r>
              <a:rPr lang="ru-RU" sz="1500" b="1" err="1"/>
              <a:t>теориясы</a:t>
            </a:r>
            <a:r>
              <a:rPr lang="ru-RU" sz="1500" b="1"/>
              <a:t> </a:t>
            </a:r>
            <a:r>
              <a:rPr lang="ru-RU" sz="1500" b="1" err="1"/>
              <a:t>қолданылмайды</a:t>
            </a:r>
            <a:r>
              <a:rPr lang="ru-RU" sz="1500" b="1"/>
              <a:t> </a:t>
            </a:r>
            <a:r>
              <a:rPr lang="ru-RU" sz="1500" b="1" err="1"/>
              <a:t>деп</a:t>
            </a:r>
            <a:r>
              <a:rPr lang="ru-RU" sz="1500" b="1"/>
              <a:t> </a:t>
            </a:r>
            <a:r>
              <a:rPr lang="ru-RU" sz="1500" b="1" err="1"/>
              <a:t>есептелді</a:t>
            </a:r>
            <a:r>
              <a:rPr lang="ru-RU" sz="1500" b="1"/>
              <a:t>. 40-жылдардың </a:t>
            </a:r>
            <a:r>
              <a:rPr lang="ru-RU" sz="1500" b="1" err="1"/>
              <a:t>басынан</a:t>
            </a:r>
            <a:r>
              <a:rPr lang="ru-RU" sz="1500" b="1"/>
              <a:t> </a:t>
            </a:r>
            <a:r>
              <a:rPr lang="ru-RU" sz="1500" b="1" err="1"/>
              <a:t>микроорганизмдер</a:t>
            </a:r>
            <a:r>
              <a:rPr lang="ru-RU" sz="1500" b="1"/>
              <a:t> </a:t>
            </a:r>
            <a:r>
              <a:rPr lang="ru-RU" sz="1500" b="1" err="1"/>
              <a:t>қарқынды</a:t>
            </a:r>
            <a:r>
              <a:rPr lang="ru-RU" sz="1500" b="1"/>
              <a:t> </a:t>
            </a:r>
            <a:r>
              <a:rPr lang="ru-RU" sz="1500" b="1" err="1"/>
              <a:t>генетикалық</a:t>
            </a:r>
            <a:r>
              <a:rPr lang="ru-RU" sz="1500" b="1"/>
              <a:t> </a:t>
            </a:r>
            <a:r>
              <a:rPr lang="ru-RU" sz="1500" b="1" err="1"/>
              <a:t>зерттеулердің</a:t>
            </a:r>
            <a:r>
              <a:rPr lang="ru-RU" sz="1500" b="1"/>
              <a:t> </a:t>
            </a:r>
            <a:r>
              <a:rPr lang="ru-RU" sz="1500" b="1" err="1"/>
              <a:t>объектісіне</a:t>
            </a:r>
            <a:r>
              <a:rPr lang="ru-RU" sz="1500" b="1"/>
              <a:t> </a:t>
            </a:r>
            <a:r>
              <a:rPr lang="ru-RU" sz="1500" b="1" err="1"/>
              <a:t>айналды</a:t>
            </a:r>
            <a:r>
              <a:rPr lang="ru-RU" sz="1500" b="1"/>
              <a:t>. </a:t>
            </a:r>
            <a:r>
              <a:rPr lang="ru-RU" sz="1500" b="1" err="1"/>
              <a:t>Қазіргі</a:t>
            </a:r>
            <a:r>
              <a:rPr lang="ru-RU" sz="1500" b="1"/>
              <a:t> </a:t>
            </a:r>
            <a:r>
              <a:rPr lang="ru-RU" sz="1500" b="1" err="1"/>
              <a:t>генетиканың</a:t>
            </a:r>
            <a:r>
              <a:rPr lang="ru-RU" sz="1500" b="1"/>
              <a:t> </a:t>
            </a:r>
            <a:r>
              <a:rPr lang="ru-RU" sz="1500" b="1" err="1"/>
              <a:t>көптеген</a:t>
            </a:r>
            <a:r>
              <a:rPr lang="ru-RU" sz="1500" b="1"/>
              <a:t> </a:t>
            </a:r>
            <a:r>
              <a:rPr lang="ru-RU" sz="1500" b="1" err="1"/>
              <a:t>түбегейлі</a:t>
            </a:r>
            <a:r>
              <a:rPr lang="ru-RU" sz="1500" b="1"/>
              <a:t> </a:t>
            </a:r>
            <a:r>
              <a:rPr lang="ru-RU" sz="1500" b="1" err="1"/>
              <a:t>мәселелері</a:t>
            </a:r>
            <a:r>
              <a:rPr lang="ru-RU" sz="1500" b="1"/>
              <a:t> </a:t>
            </a:r>
            <a:r>
              <a:rPr lang="ru-RU" sz="1500" b="1" err="1"/>
              <a:t>оларда</a:t>
            </a:r>
            <a:r>
              <a:rPr lang="ru-RU" sz="1500" b="1"/>
              <a:t> </a:t>
            </a:r>
            <a:r>
              <a:rPr lang="ru-RU" sz="1500" b="1" err="1"/>
              <a:t>шешілді</a:t>
            </a:r>
            <a:r>
              <a:rPr lang="ru-RU" sz="1500" b="1"/>
              <a:t>. </a:t>
            </a:r>
            <a:r>
              <a:rPr lang="ru-RU" sz="1500" b="1" err="1"/>
              <a:t>Осылайша</a:t>
            </a:r>
            <a:r>
              <a:rPr lang="ru-RU" sz="1500" b="1"/>
              <a:t>, </a:t>
            </a:r>
            <a:r>
              <a:rPr lang="ru-RU" sz="1500" b="1" err="1"/>
              <a:t>дезоксирибонуклеин</a:t>
            </a:r>
            <a:r>
              <a:rPr lang="ru-RU" sz="1500" b="1"/>
              <a:t> </a:t>
            </a:r>
            <a:r>
              <a:rPr lang="ru-RU" sz="1500" b="1" err="1"/>
              <a:t>қышқылының</a:t>
            </a:r>
            <a:r>
              <a:rPr lang="ru-RU" sz="1500" b="1"/>
              <a:t> (ДНҚ) </a:t>
            </a:r>
            <a:r>
              <a:rPr lang="ru-RU" sz="1500" b="1" err="1"/>
              <a:t>тұқым</a:t>
            </a:r>
            <a:r>
              <a:rPr lang="ru-RU" sz="1500" b="1"/>
              <a:t> </a:t>
            </a:r>
            <a:r>
              <a:rPr lang="ru-RU" sz="1500" b="1" err="1"/>
              <a:t>қуалаушылықтың</a:t>
            </a:r>
            <a:r>
              <a:rPr lang="ru-RU" sz="1500" b="1"/>
              <a:t> </a:t>
            </a:r>
            <a:r>
              <a:rPr lang="ru-RU" sz="1500" b="1" err="1"/>
              <a:t>материалдық</a:t>
            </a:r>
            <a:r>
              <a:rPr lang="ru-RU" sz="1500" b="1"/>
              <a:t> </a:t>
            </a:r>
            <a:r>
              <a:rPr lang="ru-RU" sz="1500" b="1" err="1"/>
              <a:t>тасымалдаушысы</a:t>
            </a:r>
            <a:r>
              <a:rPr lang="ru-RU" sz="1500" b="1"/>
              <a:t> </a:t>
            </a:r>
            <a:r>
              <a:rPr lang="ru-RU" sz="1500" b="1" err="1"/>
              <a:t>қызметін</a:t>
            </a:r>
            <a:r>
              <a:rPr lang="ru-RU" sz="1500" b="1"/>
              <a:t> </a:t>
            </a:r>
            <a:r>
              <a:rPr lang="ru-RU" sz="1500" b="1" err="1"/>
              <a:t>атқаратынының</a:t>
            </a:r>
            <a:r>
              <a:rPr lang="ru-RU" sz="1500" b="1"/>
              <a:t> </a:t>
            </a:r>
            <a:r>
              <a:rPr lang="ru-RU" sz="1500" b="1" err="1"/>
              <a:t>алғашқы</a:t>
            </a:r>
            <a:r>
              <a:rPr lang="ru-RU" sz="1500" b="1"/>
              <a:t> </a:t>
            </a:r>
            <a:r>
              <a:rPr lang="ru-RU" sz="1500" b="1" err="1"/>
              <a:t>белгісі</a:t>
            </a:r>
            <a:r>
              <a:rPr lang="ru-RU" sz="1500" b="1"/>
              <a:t> </a:t>
            </a:r>
            <a:r>
              <a:rPr lang="ru-RU" sz="1500" b="1" err="1"/>
              <a:t>пневмококктарға</a:t>
            </a:r>
            <a:r>
              <a:rPr lang="ru-RU" sz="1500" b="1"/>
              <a:t> </a:t>
            </a:r>
            <a:r>
              <a:rPr lang="ru-RU" sz="1500" b="1" err="1"/>
              <a:t>жүргізілген</a:t>
            </a:r>
            <a:r>
              <a:rPr lang="ru-RU" sz="1500" b="1"/>
              <a:t> </a:t>
            </a:r>
            <a:r>
              <a:rPr lang="ru-RU" sz="1500" b="1" err="1"/>
              <a:t>тәжірибелерде</a:t>
            </a:r>
            <a:r>
              <a:rPr lang="ru-RU" sz="1500" b="1"/>
              <a:t> (</a:t>
            </a:r>
            <a:r>
              <a:rPr lang="ru-RU" sz="1500" b="1" err="1"/>
              <a:t>американдық</a:t>
            </a:r>
            <a:r>
              <a:rPr lang="ru-RU" sz="1500" b="1"/>
              <a:t> </a:t>
            </a:r>
            <a:r>
              <a:rPr lang="ru-RU" sz="1500" b="1" err="1"/>
              <a:t>генетиктер</a:t>
            </a:r>
            <a:r>
              <a:rPr lang="ru-RU" sz="1500" b="1"/>
              <a:t> О. Т. </a:t>
            </a:r>
            <a:r>
              <a:rPr lang="ru-RU" sz="1500" b="1" err="1"/>
              <a:t>Авери</a:t>
            </a:r>
            <a:r>
              <a:rPr lang="ru-RU" sz="1500" b="1"/>
              <a:t>, К. Маклеод </a:t>
            </a:r>
            <a:r>
              <a:rPr lang="ru-RU" sz="1500" b="1" err="1"/>
              <a:t>және</a:t>
            </a:r>
            <a:r>
              <a:rPr lang="ru-RU" sz="1500" b="1"/>
              <a:t> М. Маккарти) </a:t>
            </a:r>
            <a:r>
              <a:rPr lang="ru-RU" sz="1500" b="1" err="1"/>
              <a:t>алынды</a:t>
            </a:r>
            <a:r>
              <a:rPr lang="ru-RU" sz="1500" b="1"/>
              <a:t>.</a:t>
            </a:r>
            <a:endParaRPr lang="ru-KZ" sz="1500" b="1"/>
          </a:p>
        </p:txBody>
      </p:sp>
    </p:spTree>
    <p:extLst>
      <p:ext uri="{BB962C8B-B14F-4D97-AF65-F5344CB8AC3E}">
        <p14:creationId xmlns:p14="http://schemas.microsoft.com/office/powerpoint/2010/main" val="2276909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14400" y="314325"/>
            <a:ext cx="10515600" cy="1425575"/>
          </a:xfrm>
        </p:spPr>
        <p:txBody>
          <a:bodyPr>
            <a:normAutofit/>
          </a:bodyPr>
          <a:lstStyle/>
          <a:p>
            <a:pPr marL="0" indent="0" algn="ctr">
              <a:buNone/>
            </a:pPr>
            <a:r>
              <a:rPr lang="ru-RU" sz="3200" dirty="0"/>
              <a:t>Бактериялар арасында </a:t>
            </a:r>
            <a:r>
              <a:rPr lang="ru-RU" sz="3200" dirty="0" err="1"/>
              <a:t>генетикалық</a:t>
            </a:r>
            <a:r>
              <a:rPr lang="ru-RU" sz="3200" dirty="0"/>
              <a:t> </a:t>
            </a:r>
            <a:r>
              <a:rPr lang="ru-RU" sz="3200" dirty="0" err="1"/>
              <a:t>материалды</a:t>
            </a:r>
            <a:r>
              <a:rPr lang="ru-RU" sz="3200" dirty="0"/>
              <a:t> беру </a:t>
            </a:r>
            <a:r>
              <a:rPr lang="ru-RU" sz="3200" dirty="0">
                <a:solidFill>
                  <a:srgbClr val="FF0000"/>
                </a:solidFill>
              </a:rPr>
              <a:t>3 </a:t>
            </a:r>
            <a:r>
              <a:rPr lang="ru-RU" sz="3200" dirty="0" err="1"/>
              <a:t>мүмкін</a:t>
            </a:r>
            <a:r>
              <a:rPr lang="ru-RU" sz="3200" dirty="0"/>
              <a:t> </a:t>
            </a:r>
            <a:r>
              <a:rPr lang="ru-RU" sz="3200" dirty="0" err="1"/>
              <a:t>жолмен</a:t>
            </a:r>
            <a:r>
              <a:rPr lang="ru-RU" sz="3200" dirty="0"/>
              <a:t> </a:t>
            </a:r>
            <a:r>
              <a:rPr lang="ru-RU" sz="3200" dirty="0" err="1"/>
              <a:t>жүзеге</a:t>
            </a:r>
            <a:r>
              <a:rPr lang="ru-RU" sz="3200" dirty="0"/>
              <a:t> </a:t>
            </a:r>
            <a:r>
              <a:rPr lang="ru-RU" sz="3200" dirty="0" err="1"/>
              <a:t>асырылады</a:t>
            </a:r>
            <a:r>
              <a:rPr lang="ru-RU" sz="3200" dirty="0"/>
              <a:t>:</a:t>
            </a:r>
          </a:p>
        </p:txBody>
      </p:sp>
      <p:sp>
        <p:nvSpPr>
          <p:cNvPr id="5" name="TextBox 4"/>
          <p:cNvSpPr txBox="1"/>
          <p:nvPr/>
        </p:nvSpPr>
        <p:spPr>
          <a:xfrm>
            <a:off x="995363" y="1798965"/>
            <a:ext cx="2921000" cy="523220"/>
          </a:xfrm>
          <a:prstGeom prst="rect">
            <a:avLst/>
          </a:prstGeom>
          <a:noFill/>
        </p:spPr>
        <p:txBody>
          <a:bodyPr wrap="square" rtlCol="0">
            <a:spAutoFit/>
          </a:bodyPr>
          <a:lstStyle/>
          <a:p>
            <a:r>
              <a:rPr lang="ru-RU" sz="2800" b="1" dirty="0"/>
              <a:t>Конъюгация</a:t>
            </a:r>
          </a:p>
        </p:txBody>
      </p:sp>
      <p:sp>
        <p:nvSpPr>
          <p:cNvPr id="6" name="TextBox 5"/>
          <p:cNvSpPr txBox="1"/>
          <p:nvPr/>
        </p:nvSpPr>
        <p:spPr>
          <a:xfrm>
            <a:off x="4727575" y="1894845"/>
            <a:ext cx="2679700" cy="523220"/>
          </a:xfrm>
          <a:prstGeom prst="rect">
            <a:avLst/>
          </a:prstGeom>
          <a:noFill/>
        </p:spPr>
        <p:txBody>
          <a:bodyPr wrap="square" rtlCol="0">
            <a:spAutoFit/>
          </a:bodyPr>
          <a:lstStyle/>
          <a:p>
            <a:r>
              <a:rPr lang="ru-RU" sz="2800" b="1" dirty="0"/>
              <a:t>Трансдукция</a:t>
            </a:r>
          </a:p>
        </p:txBody>
      </p:sp>
      <p:sp>
        <p:nvSpPr>
          <p:cNvPr id="8" name="TextBox 7"/>
          <p:cNvSpPr txBox="1"/>
          <p:nvPr/>
        </p:nvSpPr>
        <p:spPr>
          <a:xfrm>
            <a:off x="8034337" y="1811665"/>
            <a:ext cx="3395663" cy="523220"/>
          </a:xfrm>
          <a:prstGeom prst="rect">
            <a:avLst/>
          </a:prstGeom>
          <a:noFill/>
        </p:spPr>
        <p:txBody>
          <a:bodyPr wrap="square" rtlCol="0">
            <a:spAutoFit/>
          </a:bodyPr>
          <a:lstStyle/>
          <a:p>
            <a:r>
              <a:rPr lang="ru-RU" sz="2800" b="1" dirty="0"/>
              <a:t>Трансформация</a:t>
            </a:r>
          </a:p>
        </p:txBody>
      </p:sp>
      <p:cxnSp>
        <p:nvCxnSpPr>
          <p:cNvPr id="10" name="Прямая со стрелкой 9"/>
          <p:cNvCxnSpPr/>
          <p:nvPr/>
        </p:nvCxnSpPr>
        <p:spPr>
          <a:xfrm flipH="1">
            <a:off x="2273300" y="1219200"/>
            <a:ext cx="3898900" cy="5924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Прямая со стрелкой 11"/>
          <p:cNvCxnSpPr/>
          <p:nvPr/>
        </p:nvCxnSpPr>
        <p:spPr>
          <a:xfrm flipH="1">
            <a:off x="5778500" y="1206500"/>
            <a:ext cx="393700" cy="7127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Прямая со стрелкой 13"/>
          <p:cNvCxnSpPr/>
          <p:nvPr/>
        </p:nvCxnSpPr>
        <p:spPr>
          <a:xfrm>
            <a:off x="6172200" y="1219200"/>
            <a:ext cx="3422650" cy="5797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028" name="Picture 4" descr="Генетика микроорганизмов - online presen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632075"/>
            <a:ext cx="8839199" cy="4200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399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онъюгация у бактерий — Википедия"/>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32072" y="960977"/>
            <a:ext cx="5811809" cy="5263839"/>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318264" y="925444"/>
            <a:ext cx="4888536" cy="5298376"/>
          </a:xfrm>
        </p:spPr>
        <p:txBody>
          <a:bodyPr>
            <a:noAutofit/>
          </a:bodyPr>
          <a:lstStyle/>
          <a:p>
            <a:pPr marL="0" indent="0">
              <a:lnSpc>
                <a:spcPct val="90000"/>
              </a:lnSpc>
              <a:buNone/>
            </a:pPr>
            <a:r>
              <a:rPr lang="ru-RU" sz="2400" dirty="0" err="1"/>
              <a:t>Гендерді</a:t>
            </a:r>
            <a:r>
              <a:rPr lang="ru-RU" sz="2400" dirty="0"/>
              <a:t> </a:t>
            </a:r>
            <a:r>
              <a:rPr lang="ru-RU" sz="2400" dirty="0" err="1"/>
              <a:t>тасымалдау</a:t>
            </a:r>
            <a:r>
              <a:rPr lang="ru-RU" sz="2400" dirty="0"/>
              <a:t> </a:t>
            </a:r>
            <a:r>
              <a:rPr lang="ru-RU" sz="2400" dirty="0" err="1"/>
              <a:t>қабілетіне</a:t>
            </a:r>
            <a:r>
              <a:rPr lang="ru-RU" sz="2400" dirty="0"/>
              <a:t> </a:t>
            </a:r>
            <a:r>
              <a:rPr lang="en-US" sz="2400" dirty="0"/>
              <a:t>F-</a:t>
            </a:r>
            <a:r>
              <a:rPr lang="ru-RU" sz="2400" dirty="0"/>
              <a:t>факторы (</a:t>
            </a:r>
            <a:r>
              <a:rPr lang="ru-RU" sz="2400" dirty="0" err="1"/>
              <a:t>фертильдік</a:t>
            </a:r>
            <a:r>
              <a:rPr lang="ru-RU" sz="2400" dirty="0"/>
              <a:t> фактор) </a:t>
            </a:r>
            <a:r>
              <a:rPr lang="ru-RU" sz="2400" dirty="0" err="1"/>
              <a:t>ие</a:t>
            </a:r>
            <a:r>
              <a:rPr lang="ru-RU" sz="2400" dirty="0"/>
              <a:t> </a:t>
            </a:r>
            <a:r>
              <a:rPr lang="ru-RU" sz="2400" dirty="0" err="1"/>
              <a:t>микробтар</a:t>
            </a:r>
            <a:r>
              <a:rPr lang="ru-RU" sz="2400" dirty="0"/>
              <a:t> </a:t>
            </a:r>
            <a:r>
              <a:rPr lang="ru-RU" sz="2400" dirty="0" err="1"/>
              <a:t>ие</a:t>
            </a:r>
            <a:r>
              <a:rPr lang="ru-RU" sz="2400" dirty="0"/>
              <a:t>. Ол </a:t>
            </a:r>
            <a:r>
              <a:rPr lang="en-US" sz="2400" dirty="0"/>
              <a:t>F-</a:t>
            </a:r>
            <a:r>
              <a:rPr lang="ru-RU" sz="2400" dirty="0" err="1"/>
              <a:t>оң</a:t>
            </a:r>
            <a:r>
              <a:rPr lang="ru-RU" sz="2400" dirty="0"/>
              <a:t> </a:t>
            </a:r>
            <a:r>
              <a:rPr lang="ru-RU" sz="2400" dirty="0" err="1"/>
              <a:t>индивидте</a:t>
            </a:r>
            <a:r>
              <a:rPr lang="ru-RU" sz="2400" dirty="0"/>
              <a:t> плазмид </a:t>
            </a:r>
            <a:r>
              <a:rPr lang="ru-RU" sz="2400" dirty="0" err="1"/>
              <a:t>ретінде</a:t>
            </a:r>
            <a:r>
              <a:rPr lang="ru-RU" sz="2400" dirty="0"/>
              <a:t> болады (</a:t>
            </a:r>
            <a:r>
              <a:rPr lang="ru-RU" sz="2400" dirty="0" err="1"/>
              <a:t>экстрахромосомалық</a:t>
            </a:r>
            <a:r>
              <a:rPr lang="ru-RU" sz="2400" dirty="0"/>
              <a:t> фактор). </a:t>
            </a:r>
            <a:r>
              <a:rPr lang="en-US" sz="2400" dirty="0"/>
              <a:t>F-</a:t>
            </a:r>
            <a:r>
              <a:rPr lang="ru-RU" sz="2400" dirty="0" err="1"/>
              <a:t>фактордың</a:t>
            </a:r>
            <a:r>
              <a:rPr lang="ru-RU" sz="2400" dirty="0"/>
              <a:t> </a:t>
            </a:r>
            <a:r>
              <a:rPr lang="ru-RU" sz="2400" dirty="0" err="1"/>
              <a:t>болуы</a:t>
            </a:r>
            <a:r>
              <a:rPr lang="ru-RU" sz="2400" dirty="0"/>
              <a:t> контакт </a:t>
            </a:r>
            <a:r>
              <a:rPr lang="ru-RU" sz="2400" dirty="0" err="1"/>
              <a:t>пилидің</a:t>
            </a:r>
            <a:r>
              <a:rPr lang="ru-RU" sz="2400" dirty="0"/>
              <a:t> </a:t>
            </a:r>
            <a:r>
              <a:rPr lang="ru-RU" sz="2400" dirty="0" err="1"/>
              <a:t>түзілуін</a:t>
            </a:r>
            <a:r>
              <a:rPr lang="ru-RU" sz="2400" dirty="0"/>
              <a:t> </a:t>
            </a:r>
            <a:r>
              <a:rPr lang="ru-RU" sz="2400" dirty="0" err="1"/>
              <a:t>бақылайды</a:t>
            </a:r>
            <a:r>
              <a:rPr lang="ru-RU" sz="2400" dirty="0"/>
              <a:t>, </a:t>
            </a:r>
            <a:r>
              <a:rPr lang="ru-RU" sz="2400" dirty="0" err="1"/>
              <a:t>оның</a:t>
            </a:r>
            <a:r>
              <a:rPr lang="ru-RU" sz="2400" dirty="0"/>
              <a:t> </a:t>
            </a:r>
            <a:r>
              <a:rPr lang="ru-RU" sz="2400" dirty="0" err="1"/>
              <a:t>бойында</a:t>
            </a:r>
            <a:r>
              <a:rPr lang="ru-RU" sz="2400" dirty="0"/>
              <a:t> гендер </a:t>
            </a:r>
            <a:r>
              <a:rPr lang="en-US" sz="2400" dirty="0"/>
              <a:t>F-</a:t>
            </a:r>
            <a:r>
              <a:rPr lang="ru-RU" sz="2400" dirty="0" err="1"/>
              <a:t>оң</a:t>
            </a:r>
            <a:r>
              <a:rPr lang="ru-RU" sz="2400" dirty="0"/>
              <a:t> </a:t>
            </a:r>
            <a:r>
              <a:rPr lang="ru-RU" sz="2400" dirty="0" err="1"/>
              <a:t>микробтардан</a:t>
            </a:r>
            <a:r>
              <a:rPr lang="ru-RU" sz="2400" dirty="0"/>
              <a:t> </a:t>
            </a:r>
            <a:r>
              <a:rPr lang="en-US" sz="2400" dirty="0"/>
              <a:t>F-</a:t>
            </a:r>
            <a:r>
              <a:rPr lang="ru-RU" sz="2400" dirty="0" err="1"/>
              <a:t>теріс</a:t>
            </a:r>
            <a:r>
              <a:rPr lang="ru-RU" sz="2400" dirty="0"/>
              <a:t> </a:t>
            </a:r>
            <a:r>
              <a:rPr lang="ru-RU" sz="2400" dirty="0" err="1"/>
              <a:t>микробтарға</a:t>
            </a:r>
            <a:r>
              <a:rPr lang="ru-RU" sz="2400" dirty="0"/>
              <a:t> </a:t>
            </a:r>
            <a:r>
              <a:rPr lang="ru-RU" sz="2400" dirty="0" err="1"/>
              <a:t>ауысады</a:t>
            </a:r>
            <a:r>
              <a:rPr lang="ru-RU" sz="2400" dirty="0"/>
              <a:t>. </a:t>
            </a:r>
            <a:r>
              <a:rPr lang="en-US" sz="2400" dirty="0"/>
              <a:t>F-</a:t>
            </a:r>
            <a:r>
              <a:rPr lang="ru-RU" sz="2400" dirty="0" err="1"/>
              <a:t>фактордың</a:t>
            </a:r>
            <a:r>
              <a:rPr lang="ru-RU" sz="2400" dirty="0"/>
              <a:t> </a:t>
            </a:r>
            <a:r>
              <a:rPr lang="ru-RU" sz="2400" dirty="0" err="1"/>
              <a:t>өзі</a:t>
            </a:r>
            <a:r>
              <a:rPr lang="ru-RU" sz="2400" dirty="0"/>
              <a:t> </a:t>
            </a:r>
            <a:r>
              <a:rPr lang="en-US" sz="2400" dirty="0"/>
              <a:t>F-</a:t>
            </a:r>
            <a:r>
              <a:rPr lang="ru-RU" sz="2400" dirty="0" err="1"/>
              <a:t>теріс</a:t>
            </a:r>
            <a:r>
              <a:rPr lang="ru-RU" sz="2400" dirty="0"/>
              <a:t> </a:t>
            </a:r>
            <a:r>
              <a:rPr lang="ru-RU" sz="2400" dirty="0" err="1"/>
              <a:t>микробты</a:t>
            </a:r>
            <a:r>
              <a:rPr lang="ru-RU" sz="2400" dirty="0"/>
              <a:t> </a:t>
            </a:r>
            <a:r>
              <a:rPr lang="en-US" sz="2400" dirty="0"/>
              <a:t>F-</a:t>
            </a:r>
            <a:r>
              <a:rPr lang="ru-RU" sz="2400" dirty="0" err="1"/>
              <a:t>оң</a:t>
            </a:r>
            <a:r>
              <a:rPr lang="ru-RU" sz="2400" dirty="0"/>
              <a:t> </a:t>
            </a:r>
            <a:r>
              <a:rPr lang="ru-RU" sz="2400" dirty="0" err="1"/>
              <a:t>индивидке</a:t>
            </a:r>
            <a:r>
              <a:rPr lang="ru-RU" sz="2400" dirty="0"/>
              <a:t> </a:t>
            </a:r>
            <a:r>
              <a:rPr lang="ru-RU" sz="2400" dirty="0" err="1"/>
              <a:t>айналдыра</a:t>
            </a:r>
            <a:r>
              <a:rPr lang="ru-RU" sz="2400" dirty="0"/>
              <a:t> </a:t>
            </a:r>
            <a:r>
              <a:rPr lang="ru-RU" sz="2400" dirty="0" err="1"/>
              <a:t>отырып</a:t>
            </a:r>
            <a:r>
              <a:rPr lang="ru-RU" sz="2400" dirty="0"/>
              <a:t>, </a:t>
            </a:r>
            <a:r>
              <a:rPr lang="ru-RU" sz="2400" dirty="0" err="1"/>
              <a:t>конъюгациялануы</a:t>
            </a:r>
            <a:r>
              <a:rPr lang="ru-RU" sz="2400" dirty="0"/>
              <a:t> </a:t>
            </a:r>
            <a:r>
              <a:rPr lang="ru-RU" sz="2400" dirty="0" err="1"/>
              <a:t>мүмкін</a:t>
            </a:r>
            <a:r>
              <a:rPr lang="ru-RU" sz="2400" dirty="0"/>
              <a:t>.</a:t>
            </a:r>
          </a:p>
        </p:txBody>
      </p:sp>
      <p:sp>
        <p:nvSpPr>
          <p:cNvPr id="4" name="TextBox 3"/>
          <p:cNvSpPr txBox="1"/>
          <p:nvPr/>
        </p:nvSpPr>
        <p:spPr>
          <a:xfrm>
            <a:off x="1489156" y="217557"/>
            <a:ext cx="3784600" cy="707886"/>
          </a:xfrm>
          <a:prstGeom prst="rect">
            <a:avLst/>
          </a:prstGeom>
          <a:noFill/>
        </p:spPr>
        <p:txBody>
          <a:bodyPr wrap="square" rtlCol="0">
            <a:spAutoFit/>
          </a:bodyPr>
          <a:lstStyle/>
          <a:p>
            <a:pPr>
              <a:spcAft>
                <a:spcPts val="600"/>
              </a:spcAft>
            </a:pPr>
            <a:r>
              <a:rPr lang="kk-KZ" sz="4000" b="1" dirty="0">
                <a:solidFill>
                  <a:schemeClr val="accent6">
                    <a:lumMod val="60000"/>
                    <a:lumOff val="40000"/>
                  </a:schemeClr>
                </a:solidFill>
              </a:rPr>
              <a:t>Конъюгация</a:t>
            </a:r>
            <a:endParaRPr lang="ru-RU" sz="4000" b="1" dirty="0">
              <a:solidFill>
                <a:schemeClr val="accent6">
                  <a:lumMod val="60000"/>
                  <a:lumOff val="40000"/>
                </a:schemeClr>
              </a:solidFill>
            </a:endParaRPr>
          </a:p>
        </p:txBody>
      </p:sp>
    </p:spTree>
    <p:extLst>
      <p:ext uri="{BB962C8B-B14F-4D97-AF65-F5344CB8AC3E}">
        <p14:creationId xmlns:p14="http://schemas.microsoft.com/office/powerpoint/2010/main" val="388049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0FF74F-840E-4C4B-AC21-2281B2175578}"/>
              </a:ext>
            </a:extLst>
          </p:cNvPr>
          <p:cNvSpPr>
            <a:spLocks noGrp="1"/>
          </p:cNvSpPr>
          <p:nvPr>
            <p:ph type="title"/>
          </p:nvPr>
        </p:nvSpPr>
        <p:spPr>
          <a:xfrm>
            <a:off x="1141413" y="247457"/>
            <a:ext cx="9905998" cy="759708"/>
          </a:xfrm>
        </p:spPr>
        <p:txBody>
          <a:bodyPr>
            <a:normAutofit fontScale="90000"/>
          </a:bodyPr>
          <a:lstStyle/>
          <a:p>
            <a:pPr algn="ctr"/>
            <a:r>
              <a:rPr lang="ru-RU" dirty="0"/>
              <a:t>Конъюгация </a:t>
            </a:r>
          </a:p>
        </p:txBody>
      </p:sp>
      <p:sp>
        <p:nvSpPr>
          <p:cNvPr id="3" name="Объект 2">
            <a:extLst>
              <a:ext uri="{FF2B5EF4-FFF2-40B4-BE49-F238E27FC236}">
                <a16:creationId xmlns:a16="http://schemas.microsoft.com/office/drawing/2014/main" id="{DF07C93B-9BAC-40CF-8046-3F7C427DEC45}"/>
              </a:ext>
            </a:extLst>
          </p:cNvPr>
          <p:cNvSpPr>
            <a:spLocks noGrp="1"/>
          </p:cNvSpPr>
          <p:nvPr>
            <p:ph idx="1"/>
          </p:nvPr>
        </p:nvSpPr>
        <p:spPr>
          <a:xfrm>
            <a:off x="1141412" y="1007166"/>
            <a:ext cx="9905999" cy="5459896"/>
          </a:xfrm>
        </p:spPr>
        <p:txBody>
          <a:bodyPr>
            <a:normAutofit fontScale="92500" lnSpcReduction="20000"/>
          </a:bodyPr>
          <a:lstStyle/>
          <a:p>
            <a:r>
              <a:rPr lang="ru-RU" dirty="0"/>
              <a:t>Конъюгация (лат. </a:t>
            </a:r>
            <a:r>
              <a:rPr lang="en-US" dirty="0" err="1"/>
              <a:t>conjugat</a:t>
            </a:r>
            <a:r>
              <a:rPr lang="ru-RU" dirty="0"/>
              <a:t>і</a:t>
            </a:r>
            <a:r>
              <a:rPr lang="en-US" dirty="0"/>
              <a:t>o – </a:t>
            </a:r>
            <a:r>
              <a:rPr lang="ru-RU" dirty="0" err="1"/>
              <a:t>қосылу</a:t>
            </a:r>
            <a:r>
              <a:rPr lang="ru-RU" dirty="0"/>
              <a:t>) – </a:t>
            </a:r>
            <a:r>
              <a:rPr lang="ru-RU" dirty="0" err="1"/>
              <a:t>екі</a:t>
            </a:r>
            <a:r>
              <a:rPr lang="ru-RU" dirty="0"/>
              <a:t> </a:t>
            </a:r>
            <a:r>
              <a:rPr lang="ru-RU" dirty="0" err="1"/>
              <a:t>генеративті</a:t>
            </a:r>
            <a:r>
              <a:rPr lang="ru-RU" dirty="0"/>
              <a:t> (</a:t>
            </a:r>
            <a:r>
              <a:rPr lang="ru-RU" dirty="0" err="1"/>
              <a:t>жынысты</a:t>
            </a:r>
            <a:r>
              <a:rPr lang="ru-RU" dirty="0"/>
              <a:t>) </a:t>
            </a:r>
            <a:r>
              <a:rPr lang="ru-RU" dirty="0" err="1"/>
              <a:t>ядроның</a:t>
            </a:r>
            <a:r>
              <a:rPr lang="ru-RU" dirty="0"/>
              <a:t> </a:t>
            </a:r>
            <a:r>
              <a:rPr lang="ru-RU" dirty="0" err="1"/>
              <a:t>қосылуы</a:t>
            </a:r>
            <a:r>
              <a:rPr lang="ru-RU" dirty="0"/>
              <a:t>. </a:t>
            </a:r>
          </a:p>
          <a:p>
            <a:r>
              <a:rPr lang="ru-RU" dirty="0"/>
              <a:t>1) </a:t>
            </a:r>
            <a:r>
              <a:rPr lang="ru-RU" dirty="0" err="1"/>
              <a:t>балдырларда</a:t>
            </a:r>
            <a:r>
              <a:rPr lang="ru-RU" dirty="0"/>
              <a:t> (</a:t>
            </a:r>
            <a:r>
              <a:rPr lang="ru-RU" dirty="0" err="1"/>
              <a:t>кейбір</a:t>
            </a:r>
            <a:r>
              <a:rPr lang="ru-RU" dirty="0"/>
              <a:t> </a:t>
            </a:r>
            <a:r>
              <a:rPr lang="ru-RU" dirty="0" err="1"/>
              <a:t>диатомды</a:t>
            </a:r>
            <a:r>
              <a:rPr lang="ru-RU" dirty="0"/>
              <a:t>, </a:t>
            </a:r>
            <a:r>
              <a:rPr lang="ru-RU" dirty="0" err="1"/>
              <a:t>коньюгатты</a:t>
            </a:r>
            <a:r>
              <a:rPr lang="ru-RU" dirty="0"/>
              <a:t> </a:t>
            </a:r>
            <a:r>
              <a:rPr lang="ru-RU" dirty="0" err="1"/>
              <a:t>түрлерінде</a:t>
            </a:r>
            <a:r>
              <a:rPr lang="ru-RU" dirty="0"/>
              <a:t>) – </a:t>
            </a:r>
            <a:r>
              <a:rPr lang="ru-RU" dirty="0" err="1"/>
              <a:t>құрылысы</a:t>
            </a:r>
            <a:r>
              <a:rPr lang="ru-RU" dirty="0"/>
              <a:t> </a:t>
            </a:r>
            <a:r>
              <a:rPr lang="ru-RU" dirty="0" err="1"/>
              <a:t>бірдей</a:t>
            </a:r>
            <a:r>
              <a:rPr lang="ru-RU" dirty="0"/>
              <a:t> </a:t>
            </a:r>
            <a:r>
              <a:rPr lang="ru-RU" dirty="0" err="1"/>
              <a:t>балдырлардың</a:t>
            </a:r>
            <a:r>
              <a:rPr lang="ru-RU" dirty="0"/>
              <a:t> </a:t>
            </a:r>
            <a:r>
              <a:rPr lang="ru-RU" dirty="0" err="1"/>
              <a:t>вегетативті</a:t>
            </a:r>
            <a:r>
              <a:rPr lang="ru-RU" dirty="0"/>
              <a:t> </a:t>
            </a:r>
            <a:r>
              <a:rPr lang="ru-RU" dirty="0" err="1"/>
              <a:t>екі</a:t>
            </a:r>
            <a:r>
              <a:rPr lang="ru-RU" dirty="0"/>
              <a:t> </a:t>
            </a:r>
            <a:r>
              <a:rPr lang="ru-RU" dirty="0" err="1"/>
              <a:t>клеткасындағы</a:t>
            </a:r>
            <a:r>
              <a:rPr lang="ru-RU" dirty="0"/>
              <a:t> </a:t>
            </a:r>
            <a:r>
              <a:rPr lang="ru-RU" dirty="0" err="1"/>
              <a:t>заттардың</a:t>
            </a:r>
            <a:r>
              <a:rPr lang="ru-RU" dirty="0"/>
              <a:t> </a:t>
            </a:r>
            <a:r>
              <a:rPr lang="ru-RU" dirty="0" err="1"/>
              <a:t>біріне-бірі</a:t>
            </a:r>
            <a:r>
              <a:rPr lang="ru-RU" dirty="0"/>
              <a:t> </a:t>
            </a:r>
            <a:r>
              <a:rPr lang="ru-RU" dirty="0" err="1"/>
              <a:t>құйылып</a:t>
            </a:r>
            <a:r>
              <a:rPr lang="ru-RU" dirty="0"/>
              <a:t> </a:t>
            </a:r>
            <a:r>
              <a:rPr lang="ru-RU" dirty="0" err="1"/>
              <a:t>қосылуы</a:t>
            </a:r>
            <a:r>
              <a:rPr lang="ru-RU" dirty="0"/>
              <a:t>; </a:t>
            </a:r>
            <a:r>
              <a:rPr lang="ru-RU" dirty="0" err="1"/>
              <a:t>төменгі</a:t>
            </a:r>
            <a:r>
              <a:rPr lang="ru-RU" dirty="0"/>
              <a:t> </a:t>
            </a:r>
            <a:r>
              <a:rPr lang="ru-RU" dirty="0" err="1"/>
              <a:t>сатыдағы</a:t>
            </a:r>
            <a:r>
              <a:rPr lang="ru-RU" dirty="0"/>
              <a:t> </a:t>
            </a:r>
            <a:r>
              <a:rPr lang="ru-RU" dirty="0" err="1"/>
              <a:t>саңырауқұлақтарда</a:t>
            </a:r>
            <a:r>
              <a:rPr lang="ru-RU" dirty="0"/>
              <a:t> – </a:t>
            </a:r>
            <a:r>
              <a:rPr lang="ru-RU" dirty="0" err="1"/>
              <a:t>сыртқы</a:t>
            </a:r>
            <a:r>
              <a:rPr lang="ru-RU" dirty="0"/>
              <a:t> </a:t>
            </a:r>
            <a:r>
              <a:rPr lang="ru-RU" dirty="0" err="1"/>
              <a:t>пішіні</a:t>
            </a:r>
            <a:r>
              <a:rPr lang="ru-RU" dirty="0"/>
              <a:t> </a:t>
            </a:r>
            <a:r>
              <a:rPr lang="ru-RU" dirty="0" err="1"/>
              <a:t>ұсақ</a:t>
            </a:r>
            <a:r>
              <a:rPr lang="ru-RU" dirty="0"/>
              <a:t> </a:t>
            </a:r>
            <a:r>
              <a:rPr lang="ru-RU" dirty="0" err="1"/>
              <a:t>екі</a:t>
            </a:r>
            <a:r>
              <a:rPr lang="ru-RU" dirty="0"/>
              <a:t> </a:t>
            </a:r>
            <a:r>
              <a:rPr lang="ru-RU" dirty="0" err="1"/>
              <a:t>талшықсыз</a:t>
            </a:r>
            <a:r>
              <a:rPr lang="ru-RU" dirty="0"/>
              <a:t> </a:t>
            </a:r>
            <a:r>
              <a:rPr lang="ru-RU" dirty="0" err="1"/>
              <a:t>клеткалардың</a:t>
            </a:r>
            <a:r>
              <a:rPr lang="ru-RU" dirty="0"/>
              <a:t> </a:t>
            </a:r>
            <a:r>
              <a:rPr lang="ru-RU" dirty="0" err="1"/>
              <a:t>қосылуынан</a:t>
            </a:r>
            <a:r>
              <a:rPr lang="ru-RU" dirty="0"/>
              <a:t> </a:t>
            </a:r>
            <a:r>
              <a:rPr lang="ru-RU" dirty="0" err="1"/>
              <a:t>болатын</a:t>
            </a:r>
            <a:r>
              <a:rPr lang="ru-RU" dirty="0"/>
              <a:t> </a:t>
            </a:r>
            <a:r>
              <a:rPr lang="ru-RU" dirty="0" err="1"/>
              <a:t>жыныстық</a:t>
            </a:r>
            <a:r>
              <a:rPr lang="ru-RU" dirty="0"/>
              <a:t> процесс; </a:t>
            </a:r>
          </a:p>
          <a:p>
            <a:r>
              <a:rPr lang="ru-RU" dirty="0"/>
              <a:t>2) </a:t>
            </a:r>
            <a:r>
              <a:rPr lang="ru-RU" dirty="0" err="1"/>
              <a:t>инфузорияларда</a:t>
            </a:r>
            <a:r>
              <a:rPr lang="ru-RU" dirty="0"/>
              <a:t> – </a:t>
            </a:r>
            <a:r>
              <a:rPr lang="ru-RU" dirty="0" err="1"/>
              <a:t>жыныстық</a:t>
            </a:r>
            <a:r>
              <a:rPr lang="ru-RU" dirty="0"/>
              <a:t> </a:t>
            </a:r>
            <a:r>
              <a:rPr lang="ru-RU" dirty="0" err="1"/>
              <a:t>ядроларының</a:t>
            </a:r>
            <a:r>
              <a:rPr lang="ru-RU" dirty="0"/>
              <a:t> </a:t>
            </a:r>
            <a:r>
              <a:rPr lang="ru-RU" dirty="0" err="1"/>
              <a:t>алмасуы</a:t>
            </a:r>
            <a:r>
              <a:rPr lang="ru-RU" dirty="0"/>
              <a:t> </a:t>
            </a:r>
            <a:r>
              <a:rPr lang="ru-RU" dirty="0" err="1"/>
              <a:t>және</a:t>
            </a:r>
            <a:r>
              <a:rPr lang="ru-RU" dirty="0"/>
              <a:t> </a:t>
            </a:r>
            <a:r>
              <a:rPr lang="ru-RU" dirty="0" err="1"/>
              <a:t>олардың</a:t>
            </a:r>
            <a:r>
              <a:rPr lang="ru-RU" dirty="0"/>
              <a:t> </a:t>
            </a:r>
            <a:r>
              <a:rPr lang="ru-RU" dirty="0" err="1"/>
              <a:t>жұптанып</a:t>
            </a:r>
            <a:r>
              <a:rPr lang="ru-RU" dirty="0"/>
              <a:t> </a:t>
            </a:r>
            <a:r>
              <a:rPr lang="ru-RU" dirty="0" err="1"/>
              <a:t>қосылуы</a:t>
            </a:r>
            <a:r>
              <a:rPr lang="ru-RU" dirty="0"/>
              <a:t>;</a:t>
            </a:r>
          </a:p>
          <a:p>
            <a:r>
              <a:rPr lang="ru-RU" dirty="0"/>
              <a:t> 3) </a:t>
            </a:r>
            <a:r>
              <a:rPr lang="ru-RU" dirty="0" err="1"/>
              <a:t>бактерияларда</a:t>
            </a:r>
            <a:r>
              <a:rPr lang="ru-RU" dirty="0"/>
              <a:t> – </a:t>
            </a:r>
            <a:r>
              <a:rPr lang="ru-RU" dirty="0" err="1"/>
              <a:t>генетикалық</a:t>
            </a:r>
            <a:r>
              <a:rPr lang="ru-RU" dirty="0"/>
              <a:t> </a:t>
            </a:r>
            <a:r>
              <a:rPr lang="ru-RU" dirty="0" err="1"/>
              <a:t>материалдарының</a:t>
            </a:r>
            <a:r>
              <a:rPr lang="ru-RU" dirty="0"/>
              <a:t> </a:t>
            </a:r>
            <a:r>
              <a:rPr lang="ru-RU" dirty="0" err="1"/>
              <a:t>алмасуы</a:t>
            </a:r>
            <a:r>
              <a:rPr lang="ru-RU" dirty="0"/>
              <a:t>. </a:t>
            </a:r>
            <a:r>
              <a:rPr lang="ru-RU" dirty="0" err="1"/>
              <a:t>Бұл</a:t>
            </a:r>
            <a:r>
              <a:rPr lang="ru-RU" dirty="0"/>
              <a:t> </a:t>
            </a:r>
            <a:r>
              <a:rPr lang="ru-RU" dirty="0" err="1"/>
              <a:t>кезде</a:t>
            </a:r>
            <a:r>
              <a:rPr lang="ru-RU" dirty="0"/>
              <a:t> </a:t>
            </a:r>
            <a:r>
              <a:rPr lang="ru-RU" dirty="0" err="1"/>
              <a:t>екінші</a:t>
            </a:r>
            <a:r>
              <a:rPr lang="ru-RU" dirty="0"/>
              <a:t> </a:t>
            </a:r>
            <a:r>
              <a:rPr lang="ru-RU" dirty="0" err="1"/>
              <a:t>клеткаға</a:t>
            </a:r>
            <a:r>
              <a:rPr lang="ru-RU" dirty="0"/>
              <a:t> ДНҚ </a:t>
            </a:r>
            <a:r>
              <a:rPr lang="ru-RU" dirty="0" err="1"/>
              <a:t>жіпшесінің</a:t>
            </a:r>
            <a:r>
              <a:rPr lang="ru-RU" dirty="0"/>
              <a:t> </a:t>
            </a:r>
            <a:r>
              <a:rPr lang="ru-RU" dirty="0" err="1"/>
              <a:t>бір</a:t>
            </a:r>
            <a:r>
              <a:rPr lang="ru-RU" dirty="0"/>
              <a:t> </a:t>
            </a:r>
            <a:r>
              <a:rPr lang="ru-RU" dirty="0" err="1"/>
              <a:t>бөлігі</a:t>
            </a:r>
            <a:r>
              <a:rPr lang="ru-RU" dirty="0"/>
              <a:t> </a:t>
            </a:r>
            <a:r>
              <a:rPr lang="ru-RU" dirty="0" err="1"/>
              <a:t>ауысады</a:t>
            </a:r>
            <a:r>
              <a:rPr lang="ru-RU" dirty="0"/>
              <a:t>; </a:t>
            </a:r>
          </a:p>
          <a:p>
            <a:r>
              <a:rPr lang="ru-RU" dirty="0"/>
              <a:t>4) хромосома </a:t>
            </a:r>
            <a:r>
              <a:rPr lang="ru-RU" dirty="0" err="1"/>
              <a:t>конъюгациясы</a:t>
            </a:r>
            <a:r>
              <a:rPr lang="ru-RU" dirty="0"/>
              <a:t> – </a:t>
            </a:r>
            <a:r>
              <a:rPr lang="ru-RU" dirty="0" err="1"/>
              <a:t>гомологтық</a:t>
            </a:r>
            <a:r>
              <a:rPr lang="ru-RU" dirty="0"/>
              <a:t> </a:t>
            </a:r>
            <a:r>
              <a:rPr lang="ru-RU" dirty="0" err="1"/>
              <a:t>хромосомалардың</a:t>
            </a:r>
            <a:r>
              <a:rPr lang="ru-RU" dirty="0"/>
              <a:t> </a:t>
            </a:r>
            <a:r>
              <a:rPr lang="ru-RU" dirty="0" err="1"/>
              <a:t>уақытша</a:t>
            </a:r>
            <a:r>
              <a:rPr lang="ru-RU" dirty="0"/>
              <a:t> </a:t>
            </a:r>
            <a:r>
              <a:rPr lang="ru-RU" dirty="0" err="1"/>
              <a:t>жұптасып</a:t>
            </a:r>
            <a:r>
              <a:rPr lang="ru-RU" dirty="0"/>
              <a:t> </a:t>
            </a:r>
            <a:r>
              <a:rPr lang="ru-RU" dirty="0" err="1"/>
              <a:t>айқасуы</a:t>
            </a:r>
            <a:r>
              <a:rPr lang="ru-RU" dirty="0"/>
              <a:t>; </a:t>
            </a:r>
            <a:r>
              <a:rPr lang="ru-RU" dirty="0" err="1"/>
              <a:t>бұл</a:t>
            </a:r>
            <a:r>
              <a:rPr lang="ru-RU" dirty="0"/>
              <a:t> </a:t>
            </a:r>
            <a:r>
              <a:rPr lang="ru-RU" dirty="0" err="1"/>
              <a:t>кезде</a:t>
            </a:r>
            <a:r>
              <a:rPr lang="ru-RU" dirty="0"/>
              <a:t> </a:t>
            </a:r>
            <a:r>
              <a:rPr lang="ru-RU" dirty="0" err="1"/>
              <a:t>хромосоманың</a:t>
            </a:r>
            <a:r>
              <a:rPr lang="ru-RU" dirty="0"/>
              <a:t> </a:t>
            </a:r>
            <a:r>
              <a:rPr lang="ru-RU" dirty="0" err="1"/>
              <a:t>гомологтық</a:t>
            </a:r>
            <a:r>
              <a:rPr lang="ru-RU" dirty="0"/>
              <a:t> </a:t>
            </a:r>
            <a:r>
              <a:rPr lang="ru-RU" dirty="0" err="1"/>
              <a:t>бөліктерінде</a:t>
            </a:r>
            <a:r>
              <a:rPr lang="ru-RU" dirty="0"/>
              <a:t> </a:t>
            </a:r>
            <a:r>
              <a:rPr lang="ru-RU" dirty="0" err="1"/>
              <a:t>алмасу</a:t>
            </a:r>
            <a:r>
              <a:rPr lang="ru-RU" dirty="0"/>
              <a:t> </a:t>
            </a:r>
            <a:r>
              <a:rPr lang="ru-RU" dirty="0" err="1"/>
              <a:t>жүреді</a:t>
            </a:r>
            <a:r>
              <a:rPr lang="ru-RU" dirty="0"/>
              <a:t> </a:t>
            </a:r>
          </a:p>
          <a:p>
            <a:r>
              <a:rPr lang="ru-RU" dirty="0"/>
              <a:t>Конъюгация – </a:t>
            </a:r>
            <a:r>
              <a:rPr lang="ru-RU" dirty="0" err="1"/>
              <a:t>прокариотты</a:t>
            </a:r>
            <a:r>
              <a:rPr lang="ru-RU" dirty="0"/>
              <a:t> (</a:t>
            </a:r>
            <a:r>
              <a:rPr lang="ru-RU" dirty="0" err="1"/>
              <a:t>ядролы</a:t>
            </a:r>
            <a:r>
              <a:rPr lang="ru-RU" dirty="0"/>
              <a:t>) </a:t>
            </a:r>
            <a:r>
              <a:rPr lang="ru-RU" dirty="0" err="1"/>
              <a:t>организмдердің</a:t>
            </a:r>
            <a:r>
              <a:rPr lang="ru-RU" dirty="0"/>
              <a:t> </a:t>
            </a:r>
            <a:r>
              <a:rPr lang="ru-RU" dirty="0" err="1"/>
              <a:t>тұқым</a:t>
            </a:r>
            <a:r>
              <a:rPr lang="ru-RU" dirty="0"/>
              <a:t> </a:t>
            </a:r>
            <a:r>
              <a:rPr lang="ru-RU" dirty="0" err="1"/>
              <a:t>қуалау</a:t>
            </a:r>
            <a:r>
              <a:rPr lang="ru-RU" dirty="0"/>
              <a:t> </a:t>
            </a:r>
            <a:r>
              <a:rPr lang="ru-RU" dirty="0" err="1"/>
              <a:t>факторларын</a:t>
            </a:r>
            <a:r>
              <a:rPr lang="ru-RU" dirty="0"/>
              <a:t> (</a:t>
            </a:r>
            <a:r>
              <a:rPr lang="ru-RU" dirty="0" err="1"/>
              <a:t>өзгергіштігін</a:t>
            </a:r>
            <a:r>
              <a:rPr lang="ru-RU" dirty="0"/>
              <a:t>) </a:t>
            </a:r>
            <a:r>
              <a:rPr lang="ru-RU" dirty="0" err="1"/>
              <a:t>күшейтетін</a:t>
            </a:r>
            <a:r>
              <a:rPr lang="ru-RU" dirty="0"/>
              <a:t> процесс </a:t>
            </a:r>
            <a:r>
              <a:rPr lang="ru-RU" dirty="0" err="1"/>
              <a:t>деп</a:t>
            </a:r>
            <a:r>
              <a:rPr lang="ru-RU" dirty="0"/>
              <a:t> те </a:t>
            </a:r>
            <a:r>
              <a:rPr lang="ru-RU" dirty="0" err="1"/>
              <a:t>саналады</a:t>
            </a:r>
            <a:r>
              <a:rPr lang="ru-RU" dirty="0"/>
              <a:t>.</a:t>
            </a:r>
          </a:p>
        </p:txBody>
      </p:sp>
    </p:spTree>
    <p:extLst>
      <p:ext uri="{BB962C8B-B14F-4D97-AF65-F5344CB8AC3E}">
        <p14:creationId xmlns:p14="http://schemas.microsoft.com/office/powerpoint/2010/main" val="890257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FF8245-ACDB-4108-886B-1502FE5112FA}"/>
              </a:ext>
            </a:extLst>
          </p:cNvPr>
          <p:cNvSpPr>
            <a:spLocks noGrp="1"/>
          </p:cNvSpPr>
          <p:nvPr>
            <p:ph type="title"/>
          </p:nvPr>
        </p:nvSpPr>
        <p:spPr>
          <a:xfrm>
            <a:off x="1141412" y="320343"/>
            <a:ext cx="9905998" cy="746456"/>
          </a:xfrm>
        </p:spPr>
        <p:txBody>
          <a:bodyPr>
            <a:normAutofit fontScale="90000"/>
          </a:bodyPr>
          <a:lstStyle/>
          <a:p>
            <a:pPr algn="ctr"/>
            <a:r>
              <a:rPr lang="ru-RU" dirty="0"/>
              <a:t>ТРАНСДУКЦИЯ</a:t>
            </a:r>
          </a:p>
        </p:txBody>
      </p:sp>
      <p:sp>
        <p:nvSpPr>
          <p:cNvPr id="3" name="Объект 2">
            <a:extLst>
              <a:ext uri="{FF2B5EF4-FFF2-40B4-BE49-F238E27FC236}">
                <a16:creationId xmlns:a16="http://schemas.microsoft.com/office/drawing/2014/main" id="{00F1EB7B-B3C9-46D5-AB15-05A966CA6F65}"/>
              </a:ext>
            </a:extLst>
          </p:cNvPr>
          <p:cNvSpPr>
            <a:spLocks noGrp="1"/>
          </p:cNvSpPr>
          <p:nvPr>
            <p:ph idx="1"/>
          </p:nvPr>
        </p:nvSpPr>
        <p:spPr>
          <a:xfrm>
            <a:off x="1141412" y="967408"/>
            <a:ext cx="9905999" cy="5446643"/>
          </a:xfrm>
        </p:spPr>
        <p:txBody>
          <a:bodyPr>
            <a:normAutofit fontScale="92500"/>
          </a:bodyPr>
          <a:lstStyle/>
          <a:p>
            <a:r>
              <a:rPr lang="ru-RU" dirty="0"/>
              <a:t>ТРАНСДУКЦИЯ (лат. </a:t>
            </a:r>
            <a:r>
              <a:rPr lang="en-US" dirty="0" err="1"/>
              <a:t>transduct</a:t>
            </a:r>
            <a:r>
              <a:rPr lang="ru-RU" dirty="0"/>
              <a:t>і</a:t>
            </a:r>
            <a:r>
              <a:rPr lang="en-US" dirty="0"/>
              <a:t>o – </a:t>
            </a:r>
            <a:r>
              <a:rPr lang="ru-RU" dirty="0" err="1"/>
              <a:t>орын</a:t>
            </a:r>
            <a:r>
              <a:rPr lang="ru-RU" dirty="0"/>
              <a:t> </a:t>
            </a:r>
            <a:r>
              <a:rPr lang="ru-RU" dirty="0" err="1"/>
              <a:t>алмастыру</a:t>
            </a:r>
            <a:r>
              <a:rPr lang="ru-RU" dirty="0"/>
              <a:t>) – </a:t>
            </a:r>
            <a:r>
              <a:rPr lang="ru-RU" dirty="0" err="1"/>
              <a:t>генетикалық</a:t>
            </a:r>
            <a:r>
              <a:rPr lang="ru-RU" dirty="0"/>
              <a:t> </a:t>
            </a:r>
            <a:r>
              <a:rPr lang="ru-RU" dirty="0" err="1"/>
              <a:t>материалдың</a:t>
            </a:r>
            <a:r>
              <a:rPr lang="ru-RU" dirty="0"/>
              <a:t> </a:t>
            </a:r>
            <a:r>
              <a:rPr lang="ru-RU" dirty="0" err="1"/>
              <a:t>бір</a:t>
            </a:r>
            <a:r>
              <a:rPr lang="ru-RU" dirty="0"/>
              <a:t> </a:t>
            </a:r>
            <a:r>
              <a:rPr lang="ru-RU" dirty="0" err="1"/>
              <a:t>бактериядан</a:t>
            </a:r>
            <a:r>
              <a:rPr lang="ru-RU" dirty="0"/>
              <a:t> (донор) </a:t>
            </a:r>
            <a:r>
              <a:rPr lang="ru-RU" dirty="0" err="1"/>
              <a:t>екіншісіне</a:t>
            </a:r>
            <a:r>
              <a:rPr lang="ru-RU" dirty="0"/>
              <a:t> (реципиент) </a:t>
            </a:r>
            <a:r>
              <a:rPr lang="ru-RU" dirty="0" err="1"/>
              <a:t>бактериофагтардың</a:t>
            </a:r>
            <a:r>
              <a:rPr lang="ru-RU" dirty="0"/>
              <a:t> </a:t>
            </a:r>
            <a:r>
              <a:rPr lang="ru-RU" dirty="0" err="1"/>
              <a:t>көмегімен</a:t>
            </a:r>
            <a:r>
              <a:rPr lang="ru-RU" dirty="0"/>
              <a:t> </a:t>
            </a:r>
            <a:r>
              <a:rPr lang="ru-RU" dirty="0" err="1"/>
              <a:t>тасымалдануы</a:t>
            </a:r>
            <a:r>
              <a:rPr lang="ru-RU" dirty="0"/>
              <a:t>. </a:t>
            </a:r>
            <a:r>
              <a:rPr lang="ru-RU" dirty="0" err="1"/>
              <a:t>Бұл</a:t>
            </a:r>
            <a:r>
              <a:rPr lang="ru-RU" dirty="0"/>
              <a:t> </a:t>
            </a:r>
            <a:r>
              <a:rPr lang="ru-RU" dirty="0" err="1"/>
              <a:t>клетканың</a:t>
            </a:r>
            <a:r>
              <a:rPr lang="ru-RU" dirty="0"/>
              <a:t> </a:t>
            </a:r>
            <a:r>
              <a:rPr lang="ru-RU" dirty="0" err="1"/>
              <a:t>тұқым</a:t>
            </a:r>
            <a:r>
              <a:rPr lang="ru-RU" dirty="0"/>
              <a:t> </a:t>
            </a:r>
            <a:r>
              <a:rPr lang="ru-RU" dirty="0" err="1"/>
              <a:t>қуалаушылық</a:t>
            </a:r>
            <a:r>
              <a:rPr lang="ru-RU" dirty="0"/>
              <a:t> </a:t>
            </a:r>
            <a:r>
              <a:rPr lang="ru-RU" dirty="0" err="1"/>
              <a:t>қасиеттерінің</a:t>
            </a:r>
            <a:r>
              <a:rPr lang="ru-RU" dirty="0"/>
              <a:t> </a:t>
            </a:r>
            <a:r>
              <a:rPr lang="ru-RU" dirty="0" err="1"/>
              <a:t>өзгеруіне</a:t>
            </a:r>
            <a:r>
              <a:rPr lang="ru-RU" dirty="0"/>
              <a:t> </a:t>
            </a:r>
            <a:r>
              <a:rPr lang="ru-RU" dirty="0" err="1"/>
              <a:t>себеп</a:t>
            </a:r>
            <a:r>
              <a:rPr lang="ru-RU" dirty="0"/>
              <a:t> </a:t>
            </a:r>
            <a:r>
              <a:rPr lang="ru-RU" dirty="0" err="1"/>
              <a:t>болады</a:t>
            </a:r>
            <a:r>
              <a:rPr lang="ru-RU" dirty="0"/>
              <a:t>. </a:t>
            </a:r>
            <a:r>
              <a:rPr lang="ru-RU" dirty="0" err="1"/>
              <a:t>Трансдукцияны</a:t>
            </a:r>
            <a:r>
              <a:rPr lang="ru-RU" dirty="0"/>
              <a:t> 1952 </a:t>
            </a:r>
            <a:r>
              <a:rPr lang="ru-RU" dirty="0" err="1"/>
              <a:t>жылы</a:t>
            </a:r>
            <a:r>
              <a:rPr lang="ru-RU" dirty="0"/>
              <a:t> </a:t>
            </a:r>
            <a:r>
              <a:rPr lang="ru-RU" dirty="0" err="1"/>
              <a:t>америкалық</a:t>
            </a:r>
            <a:r>
              <a:rPr lang="ru-RU" dirty="0"/>
              <a:t> </a:t>
            </a:r>
            <a:r>
              <a:rPr lang="ru-RU" dirty="0" err="1"/>
              <a:t>ғалымдар</a:t>
            </a:r>
            <a:r>
              <a:rPr lang="ru-RU" dirty="0"/>
              <a:t> Дж. </a:t>
            </a:r>
            <a:r>
              <a:rPr lang="ru-RU" dirty="0" err="1"/>
              <a:t>Ледерберг</a:t>
            </a:r>
            <a:r>
              <a:rPr lang="ru-RU" dirty="0"/>
              <a:t> </a:t>
            </a:r>
            <a:r>
              <a:rPr lang="ru-RU" dirty="0" err="1"/>
              <a:t>және</a:t>
            </a:r>
            <a:r>
              <a:rPr lang="ru-RU" dirty="0"/>
              <a:t> </a:t>
            </a:r>
            <a:r>
              <a:rPr lang="ru-RU" dirty="0" err="1"/>
              <a:t>Н.Циндер</a:t>
            </a:r>
            <a:r>
              <a:rPr lang="ru-RU" dirty="0"/>
              <a:t> ``</a:t>
            </a:r>
            <a:r>
              <a:rPr lang="en-US" dirty="0" err="1"/>
              <a:t>Salmonell</a:t>
            </a:r>
            <a:r>
              <a:rPr lang="ru-RU" dirty="0"/>
              <a:t>а </a:t>
            </a:r>
            <a:r>
              <a:rPr lang="en-US" dirty="0" err="1"/>
              <a:t>typh</a:t>
            </a:r>
            <a:r>
              <a:rPr lang="ru-RU" dirty="0"/>
              <a:t>і</a:t>
            </a:r>
            <a:r>
              <a:rPr lang="en-US" dirty="0" err="1"/>
              <a:t>mur</a:t>
            </a:r>
            <a:r>
              <a:rPr lang="ru-RU" dirty="0"/>
              <a:t>і</a:t>
            </a:r>
            <a:r>
              <a:rPr lang="en-US" dirty="0"/>
              <a:t>um`` </a:t>
            </a:r>
            <a:r>
              <a:rPr lang="ru-RU" dirty="0" err="1"/>
              <a:t>бактериясының</a:t>
            </a:r>
            <a:r>
              <a:rPr lang="ru-RU" dirty="0"/>
              <a:t> </a:t>
            </a:r>
            <a:r>
              <a:rPr lang="ru-RU" dirty="0" err="1"/>
              <a:t>кейбір</a:t>
            </a:r>
            <a:r>
              <a:rPr lang="ru-RU" dirty="0"/>
              <a:t> </a:t>
            </a:r>
            <a:r>
              <a:rPr lang="ru-RU" dirty="0" err="1"/>
              <a:t>штаммдарында</a:t>
            </a:r>
            <a:r>
              <a:rPr lang="ru-RU" dirty="0"/>
              <a:t> </a:t>
            </a:r>
            <a:r>
              <a:rPr lang="ru-RU" dirty="0" err="1"/>
              <a:t>белгілердің</a:t>
            </a:r>
            <a:r>
              <a:rPr lang="ru-RU" dirty="0"/>
              <a:t> </a:t>
            </a:r>
            <a:r>
              <a:rPr lang="ru-RU" dirty="0" err="1"/>
              <a:t>тұқым</a:t>
            </a:r>
            <a:r>
              <a:rPr lang="ru-RU" dirty="0"/>
              <a:t> </a:t>
            </a:r>
            <a:r>
              <a:rPr lang="ru-RU" dirty="0" err="1"/>
              <a:t>қуалауындағы</a:t>
            </a:r>
            <a:r>
              <a:rPr lang="ru-RU" dirty="0"/>
              <a:t> </a:t>
            </a:r>
            <a:r>
              <a:rPr lang="ru-RU" dirty="0" err="1"/>
              <a:t>өзгерістердің</a:t>
            </a:r>
            <a:r>
              <a:rPr lang="ru-RU" dirty="0"/>
              <a:t> </a:t>
            </a:r>
            <a:r>
              <a:rPr lang="ru-RU" dirty="0" err="1"/>
              <a:t>себебін</a:t>
            </a:r>
            <a:r>
              <a:rPr lang="ru-RU" dirty="0"/>
              <a:t> </a:t>
            </a:r>
            <a:r>
              <a:rPr lang="ru-RU" dirty="0" err="1"/>
              <a:t>талдауда</a:t>
            </a:r>
            <a:r>
              <a:rPr lang="ru-RU" dirty="0"/>
              <a:t> </a:t>
            </a:r>
            <a:r>
              <a:rPr lang="ru-RU" dirty="0" err="1"/>
              <a:t>ашқан</a:t>
            </a:r>
            <a:r>
              <a:rPr lang="ru-RU" dirty="0"/>
              <a:t>. Трансдукция </a:t>
            </a:r>
            <a:r>
              <a:rPr lang="ru-RU" dirty="0" err="1"/>
              <a:t>көптеген</a:t>
            </a:r>
            <a:r>
              <a:rPr lang="ru-RU" dirty="0"/>
              <a:t> </a:t>
            </a:r>
            <a:r>
              <a:rPr lang="ru-RU" dirty="0" err="1"/>
              <a:t>бактериялар</a:t>
            </a:r>
            <a:r>
              <a:rPr lang="ru-RU" dirty="0"/>
              <a:t>, </a:t>
            </a:r>
            <a:r>
              <a:rPr lang="ru-RU" dirty="0" err="1"/>
              <a:t>салмонеллалар</a:t>
            </a:r>
            <a:r>
              <a:rPr lang="ru-RU" dirty="0"/>
              <a:t>, бацилл </a:t>
            </a:r>
            <a:r>
              <a:rPr lang="ru-RU" dirty="0" err="1"/>
              <a:t>және</a:t>
            </a:r>
            <a:r>
              <a:rPr lang="ru-RU" dirty="0"/>
              <a:t> </a:t>
            </a:r>
            <a:r>
              <a:rPr lang="ru-RU" dirty="0" err="1"/>
              <a:t>актиномицеттерден</a:t>
            </a:r>
            <a:r>
              <a:rPr lang="ru-RU" dirty="0"/>
              <a:t> </a:t>
            </a:r>
            <a:r>
              <a:rPr lang="ru-RU" dirty="0" err="1"/>
              <a:t>табылған</a:t>
            </a:r>
            <a:r>
              <a:rPr lang="ru-RU" dirty="0"/>
              <a:t>. Донор </a:t>
            </a:r>
            <a:r>
              <a:rPr lang="ru-RU" dirty="0" err="1"/>
              <a:t>клеткасынан</a:t>
            </a:r>
            <a:r>
              <a:rPr lang="ru-RU" dirty="0"/>
              <a:t> реципиент </a:t>
            </a:r>
            <a:r>
              <a:rPr lang="ru-RU" dirty="0" err="1"/>
              <a:t>клеткасына</a:t>
            </a:r>
            <a:r>
              <a:rPr lang="ru-RU" dirty="0"/>
              <a:t> бактериофаг </a:t>
            </a:r>
            <a:r>
              <a:rPr lang="ru-RU" dirty="0" err="1"/>
              <a:t>типіне</a:t>
            </a:r>
            <a:r>
              <a:rPr lang="ru-RU" dirty="0"/>
              <a:t> </a:t>
            </a:r>
            <a:r>
              <a:rPr lang="ru-RU" dirty="0" err="1"/>
              <a:t>байланысты</a:t>
            </a:r>
            <a:r>
              <a:rPr lang="ru-RU" dirty="0"/>
              <a:t> бактерия </a:t>
            </a:r>
            <a:r>
              <a:rPr lang="ru-RU" dirty="0" err="1"/>
              <a:t>хромосомасының</a:t>
            </a:r>
            <a:r>
              <a:rPr lang="ru-RU" dirty="0"/>
              <a:t> тек </a:t>
            </a:r>
            <a:r>
              <a:rPr lang="ru-RU" dirty="0" err="1"/>
              <a:t>белгілі</a:t>
            </a:r>
            <a:r>
              <a:rPr lang="ru-RU" dirty="0"/>
              <a:t> </a:t>
            </a:r>
            <a:r>
              <a:rPr lang="ru-RU" dirty="0" err="1"/>
              <a:t>бөліктері</a:t>
            </a:r>
            <a:r>
              <a:rPr lang="ru-RU" dirty="0"/>
              <a:t> </a:t>
            </a:r>
            <a:r>
              <a:rPr lang="ru-RU" dirty="0" err="1"/>
              <a:t>ғана</a:t>
            </a:r>
            <a:r>
              <a:rPr lang="ru-RU" dirty="0"/>
              <a:t> </a:t>
            </a:r>
            <a:r>
              <a:rPr lang="ru-RU" dirty="0" err="1"/>
              <a:t>тасымалданса</a:t>
            </a:r>
            <a:r>
              <a:rPr lang="ru-RU" dirty="0"/>
              <a:t>, оны </a:t>
            </a:r>
            <a:r>
              <a:rPr lang="ru-RU" dirty="0" err="1"/>
              <a:t>арнайы</a:t>
            </a:r>
            <a:r>
              <a:rPr lang="ru-RU" dirty="0"/>
              <a:t> Трансдукция, ал </a:t>
            </a:r>
            <a:r>
              <a:rPr lang="ru-RU" dirty="0" err="1"/>
              <a:t>егер</a:t>
            </a:r>
            <a:r>
              <a:rPr lang="ru-RU" dirty="0"/>
              <a:t> реципиент </a:t>
            </a:r>
            <a:r>
              <a:rPr lang="ru-RU" dirty="0" err="1"/>
              <a:t>клеткасына</a:t>
            </a:r>
            <a:r>
              <a:rPr lang="ru-RU" dirty="0"/>
              <a:t> бактерия </a:t>
            </a:r>
            <a:r>
              <a:rPr lang="ru-RU" dirty="0" err="1"/>
              <a:t>хромосомасының</a:t>
            </a:r>
            <a:r>
              <a:rPr lang="ru-RU" dirty="0"/>
              <a:t> </a:t>
            </a:r>
            <a:r>
              <a:rPr lang="ru-RU" dirty="0" err="1"/>
              <a:t>кез</a:t>
            </a:r>
            <a:r>
              <a:rPr lang="ru-RU" dirty="0"/>
              <a:t> </a:t>
            </a:r>
            <a:r>
              <a:rPr lang="ru-RU" dirty="0" err="1"/>
              <a:t>келген</a:t>
            </a:r>
            <a:r>
              <a:rPr lang="ru-RU" dirty="0"/>
              <a:t> </a:t>
            </a:r>
            <a:r>
              <a:rPr lang="ru-RU" dirty="0" err="1"/>
              <a:t>бөліктері</a:t>
            </a:r>
            <a:r>
              <a:rPr lang="ru-RU" dirty="0"/>
              <a:t> </a:t>
            </a:r>
            <a:r>
              <a:rPr lang="ru-RU" dirty="0" err="1"/>
              <a:t>тасымалданатын</a:t>
            </a:r>
            <a:r>
              <a:rPr lang="ru-RU" dirty="0"/>
              <a:t> </a:t>
            </a:r>
            <a:r>
              <a:rPr lang="ru-RU" dirty="0" err="1"/>
              <a:t>болса</a:t>
            </a:r>
            <a:r>
              <a:rPr lang="ru-RU" dirty="0"/>
              <a:t>, оны </a:t>
            </a:r>
            <a:r>
              <a:rPr lang="ru-RU" dirty="0" err="1"/>
              <a:t>жалпы</a:t>
            </a:r>
            <a:r>
              <a:rPr lang="ru-RU" dirty="0"/>
              <a:t> </a:t>
            </a:r>
            <a:r>
              <a:rPr lang="ru-RU" dirty="0" err="1"/>
              <a:t>немесе</a:t>
            </a:r>
            <a:r>
              <a:rPr lang="ru-RU" dirty="0"/>
              <a:t> </a:t>
            </a:r>
            <a:r>
              <a:rPr lang="ru-RU" dirty="0" err="1"/>
              <a:t>арнайы</a:t>
            </a:r>
            <a:r>
              <a:rPr lang="ru-RU" dirty="0"/>
              <a:t> </a:t>
            </a:r>
            <a:r>
              <a:rPr lang="ru-RU" dirty="0" err="1"/>
              <a:t>емес</a:t>
            </a:r>
            <a:r>
              <a:rPr lang="ru-RU" dirty="0"/>
              <a:t> Трансдукция </a:t>
            </a:r>
            <a:r>
              <a:rPr lang="ru-RU" dirty="0" err="1"/>
              <a:t>деп</a:t>
            </a:r>
            <a:r>
              <a:rPr lang="ru-RU" dirty="0"/>
              <a:t> </a:t>
            </a:r>
            <a:r>
              <a:rPr lang="ru-RU" dirty="0" err="1"/>
              <a:t>атайды</a:t>
            </a:r>
            <a:r>
              <a:rPr lang="ru-RU" dirty="0"/>
              <a:t>.</a:t>
            </a:r>
          </a:p>
        </p:txBody>
      </p:sp>
    </p:spTree>
    <p:extLst>
      <p:ext uri="{BB962C8B-B14F-4D97-AF65-F5344CB8AC3E}">
        <p14:creationId xmlns:p14="http://schemas.microsoft.com/office/powerpoint/2010/main" val="1412094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kk-KZ" b="1" dirty="0">
                <a:solidFill>
                  <a:srgbClr val="FF0000"/>
                </a:solidFill>
                <a:latin typeface="Times New Roman" pitchFamily="18" charset="0"/>
                <a:cs typeface="Times New Roman" pitchFamily="18" charset="0"/>
              </a:rPr>
              <a:t>Трансдукция дегеніміз не?</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1063690" y="2453952"/>
            <a:ext cx="5032309" cy="3629608"/>
          </a:xfrm>
        </p:spPr>
        <p:txBody>
          <a:bodyPr>
            <a:normAutofit fontScale="32500" lnSpcReduction="20000"/>
          </a:bodyPr>
          <a:lstStyle/>
          <a:p>
            <a:r>
              <a:rPr lang="ru-RU" sz="6200" dirty="0">
                <a:latin typeface="Times New Roman" pitchFamily="18" charset="0"/>
                <a:cs typeface="Times New Roman" pitchFamily="18" charset="0"/>
              </a:rPr>
              <a:t>Трансдукция-</a:t>
            </a:r>
            <a:r>
              <a:rPr lang="ru-RU" sz="6200" dirty="0" err="1">
                <a:latin typeface="Times New Roman" pitchFamily="18" charset="0"/>
                <a:cs typeface="Times New Roman" pitchFamily="18" charset="0"/>
              </a:rPr>
              <a:t>бұл</a:t>
            </a:r>
            <a:r>
              <a:rPr lang="ru-RU" sz="6200" dirty="0">
                <a:latin typeface="Times New Roman" pitchFamily="18" charset="0"/>
                <a:cs typeface="Times New Roman" pitchFamily="18" charset="0"/>
              </a:rPr>
              <a:t> </a:t>
            </a:r>
            <a:r>
              <a:rPr lang="ru-RU" sz="6200" dirty="0" err="1">
                <a:latin typeface="Times New Roman" pitchFamily="18" charset="0"/>
                <a:cs typeface="Times New Roman" pitchFamily="18" charset="0"/>
              </a:rPr>
              <a:t>бір</a:t>
            </a:r>
            <a:r>
              <a:rPr lang="ru-RU" sz="6200" dirty="0">
                <a:latin typeface="Times New Roman" pitchFamily="18" charset="0"/>
                <a:cs typeface="Times New Roman" pitchFamily="18" charset="0"/>
              </a:rPr>
              <a:t> </a:t>
            </a:r>
            <a:r>
              <a:rPr lang="ru-RU" sz="6200" dirty="0" err="1">
                <a:latin typeface="Times New Roman" pitchFamily="18" charset="0"/>
                <a:cs typeface="Times New Roman" pitchFamily="18" charset="0"/>
              </a:rPr>
              <a:t>бактериядан</a:t>
            </a:r>
            <a:r>
              <a:rPr lang="ru-RU" sz="6200" dirty="0">
                <a:latin typeface="Times New Roman" pitchFamily="18" charset="0"/>
                <a:cs typeface="Times New Roman" pitchFamily="18" charset="0"/>
              </a:rPr>
              <a:t> </a:t>
            </a:r>
            <a:r>
              <a:rPr lang="ru-RU" sz="6200" dirty="0" err="1">
                <a:latin typeface="Times New Roman" pitchFamily="18" charset="0"/>
                <a:cs typeface="Times New Roman" pitchFamily="18" charset="0"/>
              </a:rPr>
              <a:t>екіншісіне</a:t>
            </a:r>
            <a:r>
              <a:rPr lang="ru-RU" sz="6200" dirty="0">
                <a:latin typeface="Times New Roman" pitchFamily="18" charset="0"/>
                <a:cs typeface="Times New Roman" pitchFamily="18" charset="0"/>
              </a:rPr>
              <a:t> вирус </a:t>
            </a:r>
            <a:r>
              <a:rPr lang="ru-RU" sz="6200" dirty="0" err="1">
                <a:latin typeface="Times New Roman" pitchFamily="18" charset="0"/>
                <a:cs typeface="Times New Roman" pitchFamily="18" charset="0"/>
              </a:rPr>
              <a:t>арқылы</a:t>
            </a:r>
            <a:r>
              <a:rPr lang="ru-RU" sz="6200" dirty="0">
                <a:latin typeface="Times New Roman" pitchFamily="18" charset="0"/>
                <a:cs typeface="Times New Roman" pitchFamily="18" charset="0"/>
              </a:rPr>
              <a:t> </a:t>
            </a:r>
            <a:r>
              <a:rPr lang="ru-RU" sz="6200" dirty="0" err="1">
                <a:latin typeface="Times New Roman" pitchFamily="18" charset="0"/>
                <a:cs typeface="Times New Roman" pitchFamily="18" charset="0"/>
              </a:rPr>
              <a:t>генетикалық</a:t>
            </a:r>
            <a:r>
              <a:rPr lang="ru-RU" sz="6200" dirty="0">
                <a:latin typeface="Times New Roman" pitchFamily="18" charset="0"/>
                <a:cs typeface="Times New Roman" pitchFamily="18" charset="0"/>
              </a:rPr>
              <a:t> </a:t>
            </a:r>
            <a:r>
              <a:rPr lang="kk-KZ" sz="6200" dirty="0">
                <a:latin typeface="Times New Roman" pitchFamily="18" charset="0"/>
                <a:cs typeface="Times New Roman" pitchFamily="18" charset="0"/>
              </a:rPr>
              <a:t>ақпараттың </a:t>
            </a:r>
            <a:r>
              <a:rPr lang="ru-RU" sz="6200" dirty="0" err="1">
                <a:latin typeface="Times New Roman" pitchFamily="18" charset="0"/>
                <a:cs typeface="Times New Roman" pitchFamily="18" charset="0"/>
              </a:rPr>
              <a:t>берілу</a:t>
            </a:r>
            <a:r>
              <a:rPr lang="ru-RU" sz="6200" dirty="0">
                <a:latin typeface="Times New Roman" pitchFamily="18" charset="0"/>
                <a:cs typeface="Times New Roman" pitchFamily="18" charset="0"/>
              </a:rPr>
              <a:t> </a:t>
            </a:r>
            <a:r>
              <a:rPr lang="ru-RU" sz="6200" dirty="0" err="1">
                <a:latin typeface="Times New Roman" pitchFamily="18" charset="0"/>
                <a:cs typeface="Times New Roman" pitchFamily="18" charset="0"/>
              </a:rPr>
              <a:t>тәсілі</a:t>
            </a:r>
            <a:r>
              <a:rPr lang="ru-RU" sz="6200" dirty="0">
                <a:latin typeface="Times New Roman" pitchFamily="18" charset="0"/>
                <a:cs typeface="Times New Roman" pitchFamily="18" charset="0"/>
              </a:rPr>
              <a:t>. Бактерия </a:t>
            </a:r>
            <a:r>
              <a:rPr lang="ru-RU" sz="6200" dirty="0" err="1">
                <a:latin typeface="Times New Roman" pitchFamily="18" charset="0"/>
                <a:cs typeface="Times New Roman" pitchFamily="18" charset="0"/>
              </a:rPr>
              <a:t>жасушалары</a:t>
            </a:r>
            <a:r>
              <a:rPr lang="ru-RU" sz="6200" dirty="0">
                <a:latin typeface="Times New Roman" pitchFamily="18" charset="0"/>
                <a:cs typeface="Times New Roman" pitchFamily="18" charset="0"/>
              </a:rPr>
              <a:t> </a:t>
            </a:r>
            <a:r>
              <a:rPr lang="ru-RU" sz="6200" dirty="0" err="1">
                <a:latin typeface="Times New Roman" pitchFamily="18" charset="0"/>
                <a:cs typeface="Times New Roman" pitchFamily="18" charset="0"/>
              </a:rPr>
              <a:t>арасында</a:t>
            </a:r>
            <a:r>
              <a:rPr lang="ru-RU" sz="6200" dirty="0">
                <a:latin typeface="Times New Roman" pitchFamily="18" charset="0"/>
                <a:cs typeface="Times New Roman" pitchFamily="18" charset="0"/>
              </a:rPr>
              <a:t> </a:t>
            </a:r>
            <a:r>
              <a:rPr lang="ru-RU" sz="6200" dirty="0" err="1">
                <a:latin typeface="Times New Roman" pitchFamily="18" charset="0"/>
                <a:cs typeface="Times New Roman" pitchFamily="18" charset="0"/>
              </a:rPr>
              <a:t>тікелей</a:t>
            </a:r>
            <a:r>
              <a:rPr lang="ru-RU" sz="6200" dirty="0">
                <a:latin typeface="Times New Roman" pitchFamily="18" charset="0"/>
                <a:cs typeface="Times New Roman" pitchFamily="18" charset="0"/>
              </a:rPr>
              <a:t> </a:t>
            </a:r>
            <a:r>
              <a:rPr lang="ru-RU" sz="6200" dirty="0" err="1">
                <a:latin typeface="Times New Roman" pitchFamily="18" charset="0"/>
                <a:cs typeface="Times New Roman" pitchFamily="18" charset="0"/>
              </a:rPr>
              <a:t>байланыс</a:t>
            </a:r>
            <a:r>
              <a:rPr lang="ru-RU" sz="6200" dirty="0">
                <a:latin typeface="Times New Roman" pitchFamily="18" charset="0"/>
                <a:cs typeface="Times New Roman" pitchFamily="18" charset="0"/>
              </a:rPr>
              <a:t> </a:t>
            </a:r>
            <a:r>
              <a:rPr lang="ru-RU" sz="6200" dirty="0" err="1">
                <a:latin typeface="Times New Roman" pitchFamily="18" charset="0"/>
                <a:cs typeface="Times New Roman" pitchFamily="18" charset="0"/>
              </a:rPr>
              <a:t>жоқ</a:t>
            </a:r>
            <a:r>
              <a:rPr lang="ru-RU" sz="6200" dirty="0">
                <a:latin typeface="Times New Roman" pitchFamily="18" charset="0"/>
                <a:cs typeface="Times New Roman" pitchFamily="18" charset="0"/>
              </a:rPr>
              <a:t>. </a:t>
            </a:r>
            <a:r>
              <a:rPr lang="ru-RU" sz="6200" dirty="0" err="1">
                <a:latin typeface="Times New Roman" pitchFamily="18" charset="0"/>
                <a:cs typeface="Times New Roman" pitchFamily="18" charset="0"/>
              </a:rPr>
              <a:t>Бактериялардағы генетикалық рекомбинацияның басқа жолдары</a:t>
            </a:r>
            <a:r>
              <a:rPr lang="ru-RU" sz="6200" dirty="0">
                <a:latin typeface="Times New Roman" pitchFamily="18" charset="0"/>
                <a:cs typeface="Times New Roman" pitchFamily="18" charset="0"/>
              </a:rPr>
              <a:t> трансформация мен </a:t>
            </a:r>
            <a:r>
              <a:rPr lang="ru-RU" sz="6200" dirty="0" err="1">
                <a:latin typeface="Times New Roman" pitchFamily="18" charset="0"/>
                <a:cs typeface="Times New Roman" pitchFamily="18" charset="0"/>
              </a:rPr>
              <a:t>конъюгацияны</a:t>
            </a:r>
            <a:r>
              <a:rPr lang="ru-RU" sz="6200" dirty="0">
                <a:latin typeface="Times New Roman" pitchFamily="18" charset="0"/>
                <a:cs typeface="Times New Roman" pitchFamily="18" charset="0"/>
              </a:rPr>
              <a:t> </a:t>
            </a:r>
            <a:r>
              <a:rPr lang="ru-RU" sz="6200" dirty="0" err="1">
                <a:latin typeface="Times New Roman" pitchFamily="18" charset="0"/>
                <a:cs typeface="Times New Roman" pitchFamily="18" charset="0"/>
              </a:rPr>
              <a:t>қамтиды</a:t>
            </a:r>
            <a:r>
              <a:rPr lang="ru-RU" sz="6200" dirty="0">
                <a:latin typeface="Times New Roman" pitchFamily="18" charset="0"/>
                <a:cs typeface="Times New Roman" pitchFamily="18" charset="0"/>
              </a:rPr>
              <a:t>.</a:t>
            </a:r>
            <a:r>
              <a:rPr lang="ru-RU" sz="6200" dirty="0" err="1">
                <a:latin typeface="Times New Roman" pitchFamily="18" charset="0"/>
                <a:cs typeface="Times New Roman" pitchFamily="18" charset="0"/>
              </a:rPr>
              <a:t>Бұл процесте</a:t>
            </a:r>
            <a:r>
              <a:rPr lang="ru-RU" sz="6200" dirty="0">
                <a:latin typeface="Times New Roman" pitchFamily="18" charset="0"/>
                <a:cs typeface="Times New Roman" pitchFamily="18" charset="0"/>
              </a:rPr>
              <a:t> </a:t>
            </a:r>
            <a:r>
              <a:rPr lang="ru-RU" sz="6200" dirty="0" err="1">
                <a:latin typeface="Times New Roman" pitchFamily="18" charset="0"/>
                <a:cs typeface="Times New Roman" pitchFamily="18" charset="0"/>
              </a:rPr>
              <a:t>бактерияларды</a:t>
            </a:r>
            <a:r>
              <a:rPr lang="ru-RU" sz="6200" dirty="0">
                <a:latin typeface="Times New Roman" pitchFamily="18" charset="0"/>
                <a:cs typeface="Times New Roman" pitchFamily="18" charset="0"/>
              </a:rPr>
              <a:t> </a:t>
            </a:r>
            <a:r>
              <a:rPr lang="ru-RU" sz="6200" dirty="0" err="1">
                <a:latin typeface="Times New Roman" pitchFamily="18" charset="0"/>
                <a:cs typeface="Times New Roman" pitchFamily="18" charset="0"/>
              </a:rPr>
              <a:t>жұқтыратын бактериофагтар</a:t>
            </a:r>
            <a:r>
              <a:rPr lang="ru-RU" sz="6200" dirty="0">
                <a:latin typeface="Times New Roman" pitchFamily="18" charset="0"/>
                <a:cs typeface="Times New Roman" pitchFamily="18" charset="0"/>
              </a:rPr>
              <a:t> </a:t>
            </a:r>
            <a:r>
              <a:rPr lang="ru-RU" sz="6200" dirty="0" err="1">
                <a:latin typeface="Times New Roman" pitchFamily="18" charset="0"/>
                <a:cs typeface="Times New Roman" pitchFamily="18" charset="0"/>
              </a:rPr>
              <a:t>көбею үшін </a:t>
            </a:r>
            <a:r>
              <a:rPr lang="ru-RU" sz="6200" dirty="0">
                <a:latin typeface="Times New Roman" pitchFamily="18" charset="0"/>
                <a:cs typeface="Times New Roman" pitchFamily="18" charset="0"/>
              </a:rPr>
              <a:t>хост </a:t>
            </a:r>
            <a:r>
              <a:rPr lang="ru-RU" sz="6200" dirty="0" err="1">
                <a:latin typeface="Times New Roman" pitchFamily="18" charset="0"/>
                <a:cs typeface="Times New Roman" pitchFamily="18" charset="0"/>
              </a:rPr>
              <a:t>жасушаларын</a:t>
            </a:r>
            <a:r>
              <a:rPr lang="ru-RU" sz="6200" dirty="0">
                <a:latin typeface="Times New Roman" pitchFamily="18" charset="0"/>
                <a:cs typeface="Times New Roman" pitchFamily="18" charset="0"/>
              </a:rPr>
              <a:t> </a:t>
            </a:r>
            <a:r>
              <a:rPr lang="ru-RU" sz="6200" dirty="0" err="1">
                <a:latin typeface="Times New Roman" pitchFamily="18" charset="0"/>
                <a:cs typeface="Times New Roman" pitchFamily="18" charset="0"/>
              </a:rPr>
              <a:t>пайдаланады</a:t>
            </a:r>
            <a:r>
              <a:rPr lang="ru-RU" sz="6200" dirty="0">
                <a:latin typeface="Times New Roman" pitchFamily="18" charset="0"/>
                <a:cs typeface="Times New Roman" pitchFamily="18" charset="0"/>
              </a:rPr>
              <a:t> </a:t>
            </a:r>
            <a:r>
              <a:rPr lang="ru-RU" sz="6200" dirty="0" err="1">
                <a:latin typeface="Times New Roman" pitchFamily="18" charset="0"/>
                <a:cs typeface="Times New Roman" pitchFamily="18" charset="0"/>
              </a:rPr>
              <a:t>және жиналған кезде</a:t>
            </a:r>
            <a:r>
              <a:rPr lang="ru-RU" sz="6200" dirty="0">
                <a:latin typeface="Times New Roman" pitchFamily="18" charset="0"/>
                <a:cs typeface="Times New Roman" pitchFamily="18" charset="0"/>
              </a:rPr>
              <a:t> </a:t>
            </a:r>
            <a:r>
              <a:rPr lang="ru-RU" sz="6200" dirty="0" err="1">
                <a:latin typeface="Times New Roman" pitchFamily="18" charset="0"/>
                <a:cs typeface="Times New Roman" pitchFamily="18" charset="0"/>
              </a:rPr>
              <a:t>кейде</a:t>
            </a:r>
            <a:r>
              <a:rPr lang="ru-RU" sz="6200" dirty="0">
                <a:latin typeface="Times New Roman" pitchFamily="18" charset="0"/>
                <a:cs typeface="Times New Roman" pitchFamily="18" charset="0"/>
              </a:rPr>
              <a:t> </a:t>
            </a:r>
            <a:r>
              <a:rPr lang="ru-RU" sz="6200" dirty="0" err="1">
                <a:latin typeface="Times New Roman" pitchFamily="18" charset="0"/>
                <a:cs typeface="Times New Roman" pitchFamily="18" charset="0"/>
              </a:rPr>
              <a:t>бактериялық </a:t>
            </a:r>
            <a:r>
              <a:rPr lang="ru-RU" sz="6200" dirty="0">
                <a:latin typeface="Times New Roman" pitchFamily="18" charset="0"/>
                <a:cs typeface="Times New Roman" pitchFamily="18" charset="0"/>
              </a:rPr>
              <a:t>ДНҚ </a:t>
            </a:r>
            <a:r>
              <a:rPr lang="ru-RU" sz="6200" dirty="0" err="1">
                <a:latin typeface="Times New Roman" pitchFamily="18" charset="0"/>
                <a:cs typeface="Times New Roman" pitchFamily="18" charset="0"/>
              </a:rPr>
              <a:t>жинайды</a:t>
            </a:r>
            <a:r>
              <a:rPr lang="ru-RU" sz="6200" dirty="0">
                <a:latin typeface="Times New Roman" pitchFamily="18" charset="0"/>
                <a:cs typeface="Times New Roman" pitchFamily="18" charset="0"/>
              </a:rPr>
              <a:t>. </a:t>
            </a:r>
            <a:r>
              <a:rPr lang="ru-RU" sz="6200" dirty="0" err="1">
                <a:latin typeface="Times New Roman" pitchFamily="18" charset="0"/>
                <a:cs typeface="Times New Roman" pitchFamily="18" charset="0"/>
              </a:rPr>
              <a:t>Кейінірек</a:t>
            </a:r>
            <a:r>
              <a:rPr lang="ru-RU" sz="6200" dirty="0">
                <a:latin typeface="Times New Roman" pitchFamily="18" charset="0"/>
                <a:cs typeface="Times New Roman" pitchFamily="18" charset="0"/>
              </a:rPr>
              <a:t>, </a:t>
            </a:r>
            <a:r>
              <a:rPr lang="ru-RU" sz="6200" dirty="0" err="1">
                <a:latin typeface="Times New Roman" pitchFamily="18" charset="0"/>
                <a:cs typeface="Times New Roman" pitchFamily="18" charset="0"/>
              </a:rPr>
              <a:t>бұл вирустар</a:t>
            </a:r>
            <a:r>
              <a:rPr lang="ru-RU" sz="6200" dirty="0">
                <a:latin typeface="Times New Roman" pitchFamily="18" charset="0"/>
                <a:cs typeface="Times New Roman" pitchFamily="18" charset="0"/>
              </a:rPr>
              <a:t> </a:t>
            </a:r>
            <a:r>
              <a:rPr lang="ru-RU" sz="6200" dirty="0" err="1">
                <a:latin typeface="Times New Roman" pitchFamily="18" charset="0"/>
                <a:cs typeface="Times New Roman" pitchFamily="18" charset="0"/>
              </a:rPr>
              <a:t>жаңа бактериялық жасушаларды</a:t>
            </a:r>
            <a:r>
              <a:rPr lang="ru-RU" sz="6200" dirty="0">
                <a:latin typeface="Times New Roman" pitchFamily="18" charset="0"/>
                <a:cs typeface="Times New Roman" pitchFamily="18" charset="0"/>
              </a:rPr>
              <a:t> </a:t>
            </a:r>
            <a:r>
              <a:rPr lang="ru-RU" sz="6200" dirty="0" err="1">
                <a:latin typeface="Times New Roman" pitchFamily="18" charset="0"/>
                <a:cs typeface="Times New Roman" pitchFamily="18" charset="0"/>
              </a:rPr>
              <a:t>жұқтырған кезде</a:t>
            </a:r>
            <a:r>
              <a:rPr lang="ru-RU" sz="6200" dirty="0">
                <a:latin typeface="Times New Roman" pitchFamily="18" charset="0"/>
                <a:cs typeface="Times New Roman" pitchFamily="18" charset="0"/>
              </a:rPr>
              <a:t>, </a:t>
            </a:r>
            <a:r>
              <a:rPr lang="ru-RU" sz="6200" dirty="0" err="1">
                <a:latin typeface="Times New Roman" pitchFamily="18" charset="0"/>
                <a:cs typeface="Times New Roman" pitchFamily="18" charset="0"/>
              </a:rPr>
              <a:t>олар</a:t>
            </a:r>
            <a:r>
              <a:rPr lang="ru-RU" sz="6200" dirty="0">
                <a:latin typeface="Times New Roman" pitchFamily="18" charset="0"/>
                <a:cs typeface="Times New Roman" pitchFamily="18" charset="0"/>
              </a:rPr>
              <a:t> </a:t>
            </a:r>
            <a:r>
              <a:rPr lang="ru-RU" sz="6200" dirty="0" err="1">
                <a:latin typeface="Times New Roman" pitchFamily="18" charset="0"/>
                <a:cs typeface="Times New Roman" pitchFamily="18" charset="0"/>
              </a:rPr>
              <a:t>тасымалдайтын</a:t>
            </a:r>
            <a:r>
              <a:rPr lang="ru-RU" sz="6200" dirty="0">
                <a:latin typeface="Times New Roman" pitchFamily="18" charset="0"/>
                <a:cs typeface="Times New Roman" pitchFamily="18" charset="0"/>
              </a:rPr>
              <a:t> </a:t>
            </a:r>
            <a:r>
              <a:rPr lang="ru-RU" sz="6200" dirty="0" err="1">
                <a:latin typeface="Times New Roman" pitchFamily="18" charset="0"/>
                <a:cs typeface="Times New Roman" pitchFamily="18" charset="0"/>
              </a:rPr>
              <a:t>бактериялық геномды</a:t>
            </a:r>
            <a:r>
              <a:rPr lang="ru-RU" sz="6200" dirty="0">
                <a:latin typeface="Times New Roman" pitchFamily="18" charset="0"/>
                <a:cs typeface="Times New Roman" pitchFamily="18" charset="0"/>
              </a:rPr>
              <a:t> хост </a:t>
            </a:r>
            <a:r>
              <a:rPr lang="ru-RU" sz="6200" dirty="0" err="1">
                <a:latin typeface="Times New Roman" pitchFamily="18" charset="0"/>
                <a:cs typeface="Times New Roman" pitchFamily="18" charset="0"/>
              </a:rPr>
              <a:t>геномына</a:t>
            </a:r>
            <a:r>
              <a:rPr lang="ru-RU" sz="6200" dirty="0">
                <a:latin typeface="Times New Roman" pitchFamily="18" charset="0"/>
                <a:cs typeface="Times New Roman" pitchFamily="18" charset="0"/>
              </a:rPr>
              <a:t> </a:t>
            </a:r>
            <a:r>
              <a:rPr lang="ru-RU" sz="6200" dirty="0" err="1">
                <a:latin typeface="Times New Roman" pitchFamily="18" charset="0"/>
                <a:cs typeface="Times New Roman" pitchFamily="18" charset="0"/>
              </a:rPr>
              <a:t>енгізуге</a:t>
            </a:r>
            <a:r>
              <a:rPr lang="ru-RU" sz="6200" dirty="0">
                <a:latin typeface="Times New Roman" pitchFamily="18" charset="0"/>
                <a:cs typeface="Times New Roman" pitchFamily="18" charset="0"/>
              </a:rPr>
              <a:t> </a:t>
            </a:r>
            <a:r>
              <a:rPr lang="ru-RU" sz="6200" dirty="0" err="1">
                <a:latin typeface="Times New Roman" pitchFamily="18" charset="0"/>
                <a:cs typeface="Times New Roman" pitchFamily="18" charset="0"/>
              </a:rPr>
              <a:t>болады</a:t>
            </a:r>
            <a:r>
              <a:rPr lang="ru-RU" sz="6200" dirty="0">
                <a:latin typeface="Times New Roman" pitchFamily="18" charset="0"/>
                <a:cs typeface="Times New Roman" pitchFamily="18" charset="0"/>
              </a:rPr>
              <a:t>.</a:t>
            </a:r>
          </a:p>
        </p:txBody>
      </p:sp>
      <p:sp>
        <p:nvSpPr>
          <p:cNvPr id="3074" name="AutoShape 2" descr="Трансдукция"/>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8" name="AutoShape 6" descr="https://www.nature.com/scitable/content/ne0000/ne0000/ne0000/ne0000/6494494/EssGen1-2_PhageFig1_SQUARE_0.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cxnSp>
        <p:nvCxnSpPr>
          <p:cNvPr id="11" name="Прямая со стрелкой 10"/>
          <p:cNvCxnSpPr/>
          <p:nvPr/>
        </p:nvCxnSpPr>
        <p:spPr>
          <a:xfrm>
            <a:off x="5951984" y="3356992"/>
            <a:ext cx="504056" cy="5040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4" name="Picture 2">
            <a:extLst>
              <a:ext uri="{FF2B5EF4-FFF2-40B4-BE49-F238E27FC236}">
                <a16:creationId xmlns:a16="http://schemas.microsoft.com/office/drawing/2014/main" id="{192171B0-530C-F7BA-C9E8-0A8B5647FB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629400" y="2124797"/>
            <a:ext cx="4498910" cy="415937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05E645-EBED-4AE3-983B-45B19178C66D}"/>
              </a:ext>
            </a:extLst>
          </p:cNvPr>
          <p:cNvSpPr>
            <a:spLocks noGrp="1"/>
          </p:cNvSpPr>
          <p:nvPr>
            <p:ph type="title"/>
          </p:nvPr>
        </p:nvSpPr>
        <p:spPr>
          <a:xfrm>
            <a:off x="1141412" y="220953"/>
            <a:ext cx="9905998" cy="627186"/>
          </a:xfrm>
        </p:spPr>
        <p:txBody>
          <a:bodyPr>
            <a:normAutofit fontScale="90000"/>
          </a:bodyPr>
          <a:lstStyle/>
          <a:p>
            <a:pPr algn="ctr"/>
            <a:r>
              <a:rPr lang="ru-RU" dirty="0"/>
              <a:t>Трансформация</a:t>
            </a:r>
          </a:p>
        </p:txBody>
      </p:sp>
      <p:sp>
        <p:nvSpPr>
          <p:cNvPr id="3" name="Объект 2">
            <a:extLst>
              <a:ext uri="{FF2B5EF4-FFF2-40B4-BE49-F238E27FC236}">
                <a16:creationId xmlns:a16="http://schemas.microsoft.com/office/drawing/2014/main" id="{821215D3-85B5-43B9-BC31-9562351749B8}"/>
              </a:ext>
            </a:extLst>
          </p:cNvPr>
          <p:cNvSpPr>
            <a:spLocks noGrp="1"/>
          </p:cNvSpPr>
          <p:nvPr>
            <p:ph idx="1"/>
          </p:nvPr>
        </p:nvSpPr>
        <p:spPr>
          <a:xfrm>
            <a:off x="1141412" y="848139"/>
            <a:ext cx="9905999" cy="5645426"/>
          </a:xfrm>
        </p:spPr>
        <p:txBody>
          <a:bodyPr/>
          <a:lstStyle/>
          <a:p>
            <a:r>
              <a:rPr lang="ru-RU" dirty="0"/>
              <a:t>Трансформация (</a:t>
            </a:r>
            <a:r>
              <a:rPr lang="ru-RU" dirty="0" err="1"/>
              <a:t>көне</a:t>
            </a:r>
            <a:r>
              <a:rPr lang="ru-RU" dirty="0"/>
              <a:t> лат. </a:t>
            </a:r>
            <a:r>
              <a:rPr lang="en-US" dirty="0" err="1"/>
              <a:t>transformat</a:t>
            </a:r>
            <a:r>
              <a:rPr lang="ru-RU" dirty="0"/>
              <a:t>і</a:t>
            </a:r>
            <a:r>
              <a:rPr lang="en-US" dirty="0"/>
              <a:t>o – </a:t>
            </a:r>
            <a:r>
              <a:rPr lang="ru-RU" dirty="0" err="1"/>
              <a:t>айналу</a:t>
            </a:r>
            <a:r>
              <a:rPr lang="ru-RU" dirty="0"/>
              <a:t>), </a:t>
            </a:r>
            <a:r>
              <a:rPr lang="ru-RU" dirty="0" err="1"/>
              <a:t>генетикада</a:t>
            </a:r>
            <a:r>
              <a:rPr lang="ru-RU" dirty="0"/>
              <a:t> – </a:t>
            </a:r>
            <a:r>
              <a:rPr lang="ru-RU" dirty="0" err="1"/>
              <a:t>оқшауланған</a:t>
            </a:r>
            <a:r>
              <a:rPr lang="ru-RU" dirty="0"/>
              <a:t> </a:t>
            </a:r>
            <a:r>
              <a:rPr lang="ru-RU" dirty="0" err="1"/>
              <a:t>дезоксирибонуклеин</a:t>
            </a:r>
            <a:r>
              <a:rPr lang="ru-RU" dirty="0"/>
              <a:t> </a:t>
            </a:r>
            <a:r>
              <a:rPr lang="ru-RU" dirty="0" err="1"/>
              <a:t>қышқылының</a:t>
            </a:r>
            <a:r>
              <a:rPr lang="ru-RU" dirty="0"/>
              <a:t> </a:t>
            </a:r>
            <a:r>
              <a:rPr lang="ru-RU" dirty="0" err="1"/>
              <a:t>көмегімен</a:t>
            </a:r>
            <a:r>
              <a:rPr lang="ru-RU" dirty="0"/>
              <a:t> </a:t>
            </a:r>
            <a:r>
              <a:rPr lang="ru-RU" dirty="0" err="1"/>
              <a:t>генетикалық</a:t>
            </a:r>
            <a:r>
              <a:rPr lang="ru-RU" dirty="0"/>
              <a:t> </a:t>
            </a:r>
            <a:r>
              <a:rPr lang="ru-RU" dirty="0" err="1"/>
              <a:t>ақпаратты</a:t>
            </a:r>
            <a:r>
              <a:rPr lang="ru-RU" dirty="0"/>
              <a:t> </a:t>
            </a:r>
            <a:r>
              <a:rPr lang="ru-RU" dirty="0" err="1"/>
              <a:t>қандай</a:t>
            </a:r>
            <a:r>
              <a:rPr lang="ru-RU" dirty="0"/>
              <a:t> да </a:t>
            </a:r>
            <a:r>
              <a:rPr lang="ru-RU" dirty="0" err="1"/>
              <a:t>бір</a:t>
            </a:r>
            <a:r>
              <a:rPr lang="ru-RU" dirty="0"/>
              <a:t> </a:t>
            </a:r>
            <a:r>
              <a:rPr lang="ru-RU" dirty="0" err="1"/>
              <a:t>жасушаға</a:t>
            </a:r>
            <a:r>
              <a:rPr lang="ru-RU" dirty="0"/>
              <a:t> </a:t>
            </a:r>
            <a:r>
              <a:rPr lang="ru-RU" dirty="0" err="1"/>
              <a:t>ендіру</a:t>
            </a:r>
            <a:r>
              <a:rPr lang="ru-RU" dirty="0"/>
              <a:t> </a:t>
            </a:r>
            <a:r>
              <a:rPr lang="ru-RU" dirty="0" err="1"/>
              <a:t>процесі</a:t>
            </a:r>
            <a:r>
              <a:rPr lang="ru-RU" dirty="0"/>
              <a:t>. Трансформация </a:t>
            </a:r>
            <a:r>
              <a:rPr lang="ru-RU" dirty="0" err="1"/>
              <a:t>нәтижесінде</a:t>
            </a:r>
            <a:r>
              <a:rPr lang="ru-RU" dirty="0"/>
              <a:t> </a:t>
            </a:r>
            <a:r>
              <a:rPr lang="ru-RU" dirty="0" err="1"/>
              <a:t>генетикалық</a:t>
            </a:r>
            <a:r>
              <a:rPr lang="ru-RU" dirty="0"/>
              <a:t> </a:t>
            </a:r>
            <a:r>
              <a:rPr lang="ru-RU" dirty="0" err="1"/>
              <a:t>ақпарат</a:t>
            </a:r>
            <a:r>
              <a:rPr lang="ru-RU" dirty="0"/>
              <a:t> </a:t>
            </a:r>
            <a:r>
              <a:rPr lang="ru-RU" dirty="0" err="1"/>
              <a:t>Трансформацияланған</a:t>
            </a:r>
            <a:r>
              <a:rPr lang="ru-RU" dirty="0"/>
              <a:t> </a:t>
            </a:r>
            <a:r>
              <a:rPr lang="ru-RU" dirty="0" err="1"/>
              <a:t>жасушада</a:t>
            </a:r>
            <a:r>
              <a:rPr lang="ru-RU" dirty="0"/>
              <a:t> </a:t>
            </a:r>
            <a:r>
              <a:rPr lang="ru-RU" dirty="0" err="1"/>
              <a:t>және</a:t>
            </a:r>
            <a:r>
              <a:rPr lang="ru-RU" dirty="0"/>
              <a:t> </a:t>
            </a:r>
            <a:r>
              <a:rPr lang="ru-RU" dirty="0" err="1"/>
              <a:t>сол</a:t>
            </a:r>
            <a:r>
              <a:rPr lang="ru-RU" dirty="0"/>
              <a:t> </a:t>
            </a:r>
            <a:r>
              <a:rPr lang="ru-RU" dirty="0" err="1"/>
              <a:t>жасушадан</a:t>
            </a:r>
            <a:r>
              <a:rPr lang="ru-RU" dirty="0"/>
              <a:t> </a:t>
            </a:r>
            <a:r>
              <a:rPr lang="ru-RU" dirty="0" err="1"/>
              <a:t>тараған</a:t>
            </a:r>
            <a:r>
              <a:rPr lang="ru-RU" dirty="0"/>
              <a:t> </a:t>
            </a:r>
            <a:r>
              <a:rPr lang="ru-RU" dirty="0" err="1"/>
              <a:t>ұрпақ</a:t>
            </a:r>
            <a:r>
              <a:rPr lang="ru-RU" dirty="0"/>
              <a:t> </a:t>
            </a:r>
            <a:r>
              <a:rPr lang="ru-RU" dirty="0" err="1"/>
              <a:t>жасушаларда</a:t>
            </a:r>
            <a:r>
              <a:rPr lang="ru-RU" dirty="0"/>
              <a:t> </a:t>
            </a:r>
            <a:r>
              <a:rPr lang="ru-RU" dirty="0" err="1"/>
              <a:t>жаңа</a:t>
            </a:r>
            <a:r>
              <a:rPr lang="ru-RU" dirty="0"/>
              <a:t> </a:t>
            </a:r>
            <a:r>
              <a:rPr lang="ru-RU" dirty="0" err="1"/>
              <a:t>белгілер</a:t>
            </a:r>
            <a:r>
              <a:rPr lang="ru-RU" dirty="0"/>
              <a:t> </a:t>
            </a:r>
            <a:r>
              <a:rPr lang="ru-RU" dirty="0" err="1"/>
              <a:t>пайда</a:t>
            </a:r>
            <a:r>
              <a:rPr lang="ru-RU" dirty="0"/>
              <a:t> </a:t>
            </a:r>
            <a:r>
              <a:rPr lang="ru-RU" dirty="0" err="1"/>
              <a:t>болады</a:t>
            </a:r>
            <a:r>
              <a:rPr lang="ru-RU" dirty="0"/>
              <a:t>. Трансформация </a:t>
            </a:r>
            <a:r>
              <a:rPr lang="ru-RU" dirty="0" err="1"/>
              <a:t>құбылысын</a:t>
            </a:r>
            <a:r>
              <a:rPr lang="ru-RU" dirty="0"/>
              <a:t> 1928 </a:t>
            </a:r>
            <a:r>
              <a:rPr lang="ru-RU" dirty="0" err="1"/>
              <a:t>жылы</a:t>
            </a:r>
            <a:r>
              <a:rPr lang="ru-RU" dirty="0"/>
              <a:t> </a:t>
            </a:r>
            <a:r>
              <a:rPr lang="ru-RU" dirty="0" err="1"/>
              <a:t>ағылшын</a:t>
            </a:r>
            <a:r>
              <a:rPr lang="ru-RU" dirty="0"/>
              <a:t> </a:t>
            </a:r>
            <a:r>
              <a:rPr lang="ru-RU" dirty="0" err="1"/>
              <a:t>ғалымы</a:t>
            </a:r>
            <a:r>
              <a:rPr lang="ru-RU" dirty="0"/>
              <a:t> </a:t>
            </a:r>
            <a:r>
              <a:rPr lang="ru-RU" dirty="0" err="1"/>
              <a:t>Ф.Гриффит</a:t>
            </a:r>
            <a:r>
              <a:rPr lang="ru-RU" dirty="0"/>
              <a:t> (1877 – 1941) </a:t>
            </a:r>
            <a:r>
              <a:rPr lang="ru-RU" dirty="0" err="1"/>
              <a:t>ашқан</a:t>
            </a:r>
            <a:r>
              <a:rPr lang="ru-RU" dirty="0"/>
              <a:t>. </a:t>
            </a:r>
            <a:r>
              <a:rPr lang="ru-RU" dirty="0" err="1"/>
              <a:t>Ол</a:t>
            </a:r>
            <a:r>
              <a:rPr lang="ru-RU" dirty="0"/>
              <a:t> пневмококк </a:t>
            </a:r>
            <a:r>
              <a:rPr lang="ru-RU" dirty="0" err="1"/>
              <a:t>бактериясының</a:t>
            </a:r>
            <a:r>
              <a:rPr lang="ru-RU" dirty="0"/>
              <a:t> (</a:t>
            </a:r>
            <a:r>
              <a:rPr lang="en-US" dirty="0"/>
              <a:t>Streptococcus </a:t>
            </a:r>
            <a:r>
              <a:rPr lang="en-US" dirty="0" err="1"/>
              <a:t>pneumon</a:t>
            </a:r>
            <a:r>
              <a:rPr lang="ru-RU" dirty="0"/>
              <a:t>і</a:t>
            </a:r>
            <a:r>
              <a:rPr lang="en-US" dirty="0"/>
              <a:t>ae) </a:t>
            </a:r>
            <a:r>
              <a:rPr lang="ru-RU" dirty="0" err="1"/>
              <a:t>екі</a:t>
            </a:r>
            <a:r>
              <a:rPr lang="ru-RU" dirty="0"/>
              <a:t> </a:t>
            </a:r>
            <a:r>
              <a:rPr lang="ru-RU" dirty="0" err="1"/>
              <a:t>штаммында</a:t>
            </a:r>
            <a:r>
              <a:rPr lang="ru-RU" dirty="0"/>
              <a:t> Трансформация </a:t>
            </a:r>
            <a:r>
              <a:rPr lang="ru-RU" dirty="0" err="1"/>
              <a:t>процесін</a:t>
            </a:r>
            <a:r>
              <a:rPr lang="ru-RU" dirty="0"/>
              <a:t> </a:t>
            </a:r>
            <a:r>
              <a:rPr lang="ru-RU" dirty="0" err="1"/>
              <a:t>зерттеді</a:t>
            </a:r>
            <a:r>
              <a:rPr lang="ru-RU" dirty="0"/>
              <a:t>. </a:t>
            </a:r>
            <a:r>
              <a:rPr lang="ru-RU" dirty="0" err="1"/>
              <a:t>Оның</a:t>
            </a:r>
            <a:r>
              <a:rPr lang="ru-RU" dirty="0"/>
              <a:t> </a:t>
            </a:r>
            <a:r>
              <a:rPr lang="ru-RU" dirty="0" err="1"/>
              <a:t>біреуі</a:t>
            </a:r>
            <a:r>
              <a:rPr lang="ru-RU" dirty="0"/>
              <a:t> </a:t>
            </a:r>
            <a:r>
              <a:rPr lang="ru-RU" dirty="0" err="1"/>
              <a:t>вирулентті</a:t>
            </a:r>
            <a:r>
              <a:rPr lang="ru-RU" dirty="0"/>
              <a:t> </a:t>
            </a:r>
            <a:r>
              <a:rPr lang="ru-RU" dirty="0" err="1"/>
              <a:t>қасиеті</a:t>
            </a:r>
            <a:r>
              <a:rPr lang="ru-RU" dirty="0"/>
              <a:t> </a:t>
            </a:r>
            <a:r>
              <a:rPr lang="ru-RU" dirty="0" err="1"/>
              <a:t>және</a:t>
            </a:r>
            <a:r>
              <a:rPr lang="ru-RU" dirty="0"/>
              <a:t> </a:t>
            </a:r>
            <a:r>
              <a:rPr lang="ru-RU" dirty="0" err="1"/>
              <a:t>полисахаридті</a:t>
            </a:r>
            <a:r>
              <a:rPr lang="ru-RU" dirty="0"/>
              <a:t> </a:t>
            </a:r>
            <a:r>
              <a:rPr lang="ru-RU" dirty="0" err="1"/>
              <a:t>қабықшасы</a:t>
            </a:r>
            <a:r>
              <a:rPr lang="ru-RU" dirty="0"/>
              <a:t> бар </a:t>
            </a:r>
            <a:r>
              <a:rPr lang="ru-RU" dirty="0" err="1"/>
              <a:t>ірі</a:t>
            </a:r>
            <a:r>
              <a:rPr lang="ru-RU" dirty="0"/>
              <a:t> </a:t>
            </a:r>
            <a:r>
              <a:rPr lang="ru-RU" dirty="0" err="1"/>
              <a:t>жасушалардан</a:t>
            </a:r>
            <a:r>
              <a:rPr lang="ru-RU" dirty="0"/>
              <a:t> </a:t>
            </a:r>
            <a:r>
              <a:rPr lang="ru-RU" dirty="0" err="1"/>
              <a:t>тұратын</a:t>
            </a:r>
            <a:r>
              <a:rPr lang="ru-RU" dirty="0"/>
              <a:t> </a:t>
            </a:r>
            <a:r>
              <a:rPr lang="ru-RU" dirty="0" err="1"/>
              <a:t>тегіс</a:t>
            </a:r>
            <a:r>
              <a:rPr lang="ru-RU" dirty="0"/>
              <a:t> </a:t>
            </a:r>
            <a:r>
              <a:rPr lang="ru-RU" dirty="0" err="1"/>
              <a:t>шоғыр</a:t>
            </a:r>
            <a:r>
              <a:rPr lang="ru-RU" dirty="0"/>
              <a:t> (</a:t>
            </a:r>
            <a:r>
              <a:rPr lang="en-US" dirty="0"/>
              <a:t>S-</a:t>
            </a:r>
            <a:r>
              <a:rPr lang="ru-RU" dirty="0"/>
              <a:t>штамм), ал </a:t>
            </a:r>
            <a:r>
              <a:rPr lang="ru-RU" dirty="0" err="1"/>
              <a:t>екіншісі</a:t>
            </a:r>
            <a:r>
              <a:rPr lang="ru-RU" dirty="0"/>
              <a:t> </a:t>
            </a:r>
            <a:r>
              <a:rPr lang="ru-RU" dirty="0" err="1"/>
              <a:t>вирулентті</a:t>
            </a:r>
            <a:r>
              <a:rPr lang="ru-RU" dirty="0"/>
              <a:t> </a:t>
            </a:r>
            <a:r>
              <a:rPr lang="ru-RU" dirty="0" err="1"/>
              <a:t>қасиеті</a:t>
            </a:r>
            <a:r>
              <a:rPr lang="ru-RU" dirty="0"/>
              <a:t> </a:t>
            </a:r>
            <a:r>
              <a:rPr lang="ru-RU" dirty="0" err="1"/>
              <a:t>және</a:t>
            </a:r>
            <a:r>
              <a:rPr lang="ru-RU" dirty="0"/>
              <a:t> </a:t>
            </a:r>
            <a:r>
              <a:rPr lang="ru-RU" dirty="0" err="1"/>
              <a:t>қабықшасы</a:t>
            </a:r>
            <a:r>
              <a:rPr lang="ru-RU" dirty="0"/>
              <a:t> </a:t>
            </a:r>
            <a:r>
              <a:rPr lang="ru-RU" dirty="0" err="1"/>
              <a:t>болмайтын</a:t>
            </a:r>
            <a:r>
              <a:rPr lang="ru-RU" dirty="0"/>
              <a:t>, </a:t>
            </a:r>
            <a:r>
              <a:rPr lang="ru-RU" dirty="0" err="1"/>
              <a:t>пішіні</a:t>
            </a:r>
            <a:r>
              <a:rPr lang="ru-RU" dirty="0"/>
              <a:t> </a:t>
            </a:r>
            <a:r>
              <a:rPr lang="ru-RU" dirty="0" err="1"/>
              <a:t>кедір-бұдырлы</a:t>
            </a:r>
            <a:r>
              <a:rPr lang="ru-RU" dirty="0"/>
              <a:t> (</a:t>
            </a:r>
            <a:r>
              <a:rPr lang="en-US" dirty="0"/>
              <a:t>R-</a:t>
            </a:r>
            <a:r>
              <a:rPr lang="ru-RU" dirty="0"/>
              <a:t>штамм) </a:t>
            </a:r>
            <a:r>
              <a:rPr lang="ru-RU" dirty="0" err="1"/>
              <a:t>болды</a:t>
            </a:r>
            <a:endParaRPr lang="ru-RU" dirty="0"/>
          </a:p>
        </p:txBody>
      </p:sp>
    </p:spTree>
    <p:extLst>
      <p:ext uri="{BB962C8B-B14F-4D97-AF65-F5344CB8AC3E}">
        <p14:creationId xmlns:p14="http://schemas.microsoft.com/office/powerpoint/2010/main" val="2972337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23A1FF-EAD6-42EF-B0A1-E4ED934F5AE0}"/>
              </a:ext>
            </a:extLst>
          </p:cNvPr>
          <p:cNvSpPr>
            <a:spLocks noGrp="1"/>
          </p:cNvSpPr>
          <p:nvPr>
            <p:ph type="title"/>
          </p:nvPr>
        </p:nvSpPr>
        <p:spPr>
          <a:xfrm>
            <a:off x="838200" y="365125"/>
            <a:ext cx="10515600" cy="1325563"/>
          </a:xfrm>
        </p:spPr>
        <p:txBody>
          <a:bodyPr>
            <a:normAutofit/>
          </a:bodyPr>
          <a:lstStyle/>
          <a:p>
            <a:r>
              <a:rPr lang="ru-RU" sz="5000"/>
              <a:t>Микроорганизмдердің генетикасы</a:t>
            </a:r>
          </a:p>
        </p:txBody>
      </p:sp>
      <p:sp>
        <p:nvSpPr>
          <p:cNvPr id="1031" name="Rounded Rectangle 17">
            <a:extLst>
              <a:ext uri="{FF2B5EF4-FFF2-40B4-BE49-F238E27FC236}">
                <a16:creationId xmlns:a16="http://schemas.microsoft.com/office/drawing/2014/main" id="{15045B1D-AED4-407C-BC82-BF20E4E4F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948070"/>
            <a:ext cx="4773166" cy="3896140"/>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Генетика бактерий. Изменчивость">
            <a:extLst>
              <a:ext uri="{FF2B5EF4-FFF2-40B4-BE49-F238E27FC236}">
                <a16:creationId xmlns:a16="http://schemas.microsoft.com/office/drawing/2014/main" id="{B8707DCC-BE97-F859-CD80-532205EBED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677" b="1"/>
          <a:stretch>
            <a:fillRect/>
          </a:stretch>
        </p:blipFill>
        <p:spPr bwMode="auto">
          <a:xfrm>
            <a:off x="1131172" y="2268111"/>
            <a:ext cx="4187222" cy="3256059"/>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id="{03BBA599-27BE-46A0-9276-114E3F078796}"/>
              </a:ext>
            </a:extLst>
          </p:cNvPr>
          <p:cNvSpPr>
            <a:spLocks noGrp="1"/>
          </p:cNvSpPr>
          <p:nvPr>
            <p:ph idx="1"/>
          </p:nvPr>
        </p:nvSpPr>
        <p:spPr>
          <a:xfrm>
            <a:off x="6096000" y="1948069"/>
            <a:ext cx="5257799" cy="4228893"/>
          </a:xfrm>
        </p:spPr>
        <p:txBody>
          <a:bodyPr>
            <a:normAutofit/>
          </a:bodyPr>
          <a:lstStyle/>
          <a:p>
            <a:r>
              <a:rPr lang="ru-RU" sz="2000"/>
              <a:t>Барлық организмдерде, сонымен қатар бактериялар мен вирустарда генетикалық қасиеттерді анықтайтын тұқымқуалаушылықтың материалдық негізі – ДНК болып табылады. Тек РНК-лы вирустарда генетикалық ақпарат РНК-да Жалпы генетиканық заңдылықтарды зерттеу үшін, негізгі модельді жүйе ретінде, бактериялар мен вирустарды таңдаудың молекулалық генетиканың дамуында үлкен маңызы бар. Классикалық нысан дрозофил шыбынына қарағанда аталған микроорганизмдердің генетикалық тәжірибе үшін маңызды қасиеттері бар. </a:t>
            </a:r>
          </a:p>
        </p:txBody>
      </p:sp>
    </p:spTree>
    <p:extLst>
      <p:ext uri="{BB962C8B-B14F-4D97-AF65-F5344CB8AC3E}">
        <p14:creationId xmlns:p14="http://schemas.microsoft.com/office/powerpoint/2010/main" val="2011044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40D7CA-C2D3-2A6B-16A5-CE4EC97AA31A}"/>
              </a:ext>
            </a:extLst>
          </p:cNvPr>
          <p:cNvSpPr>
            <a:spLocks noGrp="1"/>
          </p:cNvSpPr>
          <p:nvPr>
            <p:ph type="title"/>
          </p:nvPr>
        </p:nvSpPr>
        <p:spPr>
          <a:xfrm>
            <a:off x="838200" y="365125"/>
            <a:ext cx="10515600" cy="1325563"/>
          </a:xfrm>
        </p:spPr>
        <p:txBody>
          <a:bodyPr>
            <a:normAutofit/>
          </a:bodyPr>
          <a:lstStyle/>
          <a:p>
            <a:r>
              <a:rPr lang="ru-RU" sz="4200"/>
              <a:t>Микроорганизмдердің тұқым қуалайтын факторлары</a:t>
            </a:r>
            <a:endParaRPr lang="ru-KZ" sz="4200"/>
          </a:p>
        </p:txBody>
      </p:sp>
      <p:sp>
        <p:nvSpPr>
          <p:cNvPr id="2057" name="Rounded Rectangle 17">
            <a:extLst>
              <a:ext uri="{FF2B5EF4-FFF2-40B4-BE49-F238E27FC236}">
                <a16:creationId xmlns:a16="http://schemas.microsoft.com/office/drawing/2014/main" id="{15045B1D-AED4-407C-BC82-BF20E4E4F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948070"/>
            <a:ext cx="4773166" cy="3896140"/>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Курс лекций по общей микробиологии и основам вирусологии (часть 1)">
            <a:extLst>
              <a:ext uri="{FF2B5EF4-FFF2-40B4-BE49-F238E27FC236}">
                <a16:creationId xmlns:a16="http://schemas.microsoft.com/office/drawing/2014/main" id="{FC11DA05-B4AF-D96D-99E8-40D42FDB6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12" r="34453" b="-1"/>
          <a:stretch>
            <a:fillRect/>
          </a:stretch>
        </p:blipFill>
        <p:spPr bwMode="auto">
          <a:xfrm>
            <a:off x="1131171" y="2268110"/>
            <a:ext cx="4214551" cy="3256059"/>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id="{A6552EF3-9C3C-D93B-2A7C-0C23B38967BA}"/>
              </a:ext>
            </a:extLst>
          </p:cNvPr>
          <p:cNvSpPr>
            <a:spLocks noGrp="1"/>
          </p:cNvSpPr>
          <p:nvPr>
            <p:ph idx="1"/>
          </p:nvPr>
        </p:nvSpPr>
        <p:spPr>
          <a:xfrm>
            <a:off x="5638693" y="1129004"/>
            <a:ext cx="6463111" cy="5363871"/>
          </a:xfrm>
        </p:spPr>
        <p:txBody>
          <a:bodyPr>
            <a:noAutofit/>
          </a:bodyPr>
          <a:lstStyle/>
          <a:p>
            <a:pPr marL="0" indent="0">
              <a:buNone/>
            </a:pPr>
            <a:r>
              <a:rPr lang="ru-RU" sz="1800" dirty="0"/>
              <a:t>Эукариот </a:t>
            </a:r>
            <a:r>
              <a:rPr lang="ru-RU" sz="1800" dirty="0" err="1"/>
              <a:t>жасушаларында</a:t>
            </a:r>
            <a:r>
              <a:rPr lang="ru-RU" sz="1800" dirty="0"/>
              <a:t> </a:t>
            </a:r>
            <a:r>
              <a:rPr lang="ru-RU" sz="1800" dirty="0" err="1"/>
              <a:t>генетикалық</a:t>
            </a:r>
            <a:r>
              <a:rPr lang="ru-RU" sz="1800" dirty="0"/>
              <a:t> </a:t>
            </a:r>
            <a:r>
              <a:rPr lang="ru-RU" sz="1800" dirty="0" err="1"/>
              <a:t>материалдың</a:t>
            </a:r>
            <a:r>
              <a:rPr lang="ru-RU" sz="1800" dirty="0"/>
              <a:t> </a:t>
            </a:r>
            <a:r>
              <a:rPr lang="ru-RU" sz="1800" dirty="0" err="1"/>
              <a:t>орналасуы</a:t>
            </a:r>
            <a:r>
              <a:rPr lang="ru-RU" sz="1800" dirty="0"/>
              <a:t> ядро ​​</a:t>
            </a:r>
            <a:r>
              <a:rPr lang="ru-RU" sz="1800" dirty="0" err="1"/>
              <a:t>болып</a:t>
            </a:r>
            <a:r>
              <a:rPr lang="ru-RU" sz="1800" dirty="0"/>
              <a:t> </a:t>
            </a:r>
            <a:r>
              <a:rPr lang="ru-RU" sz="1800" dirty="0" err="1"/>
              <a:t>табылады</a:t>
            </a:r>
            <a:r>
              <a:rPr lang="ru-RU" sz="1800" dirty="0"/>
              <a:t>, ал </a:t>
            </a:r>
            <a:r>
              <a:rPr lang="ru-RU" sz="1800" dirty="0" err="1"/>
              <a:t>прокариоттарда</a:t>
            </a:r>
            <a:r>
              <a:rPr lang="ru-RU" sz="1800" dirty="0"/>
              <a:t> </a:t>
            </a:r>
            <a:r>
              <a:rPr lang="ru-RU" sz="1800" dirty="0" err="1"/>
              <a:t>нуклеоидтар</a:t>
            </a:r>
            <a:r>
              <a:rPr lang="ru-RU" sz="1800" dirty="0"/>
              <a:t>.</a:t>
            </a:r>
          </a:p>
          <a:p>
            <a:pPr marL="0" indent="0">
              <a:buNone/>
            </a:pPr>
            <a:r>
              <a:rPr lang="ru-RU" sz="1800" dirty="0"/>
              <a:t> </a:t>
            </a:r>
            <a:r>
              <a:rPr lang="ru-RU" sz="1800" dirty="0" err="1"/>
              <a:t>Генетикалық</a:t>
            </a:r>
            <a:r>
              <a:rPr lang="ru-RU" sz="1800" dirty="0"/>
              <a:t> материал ДНҚ </a:t>
            </a:r>
            <a:r>
              <a:rPr lang="ru-RU" sz="1800" dirty="0" err="1"/>
              <a:t>арқылы</a:t>
            </a:r>
            <a:r>
              <a:rPr lang="ru-RU" sz="1800" dirty="0"/>
              <a:t> </a:t>
            </a:r>
            <a:r>
              <a:rPr lang="ru-RU" sz="1800" dirty="0" err="1"/>
              <a:t>ұсынылған</a:t>
            </a:r>
            <a:r>
              <a:rPr lang="ru-RU" sz="1800" dirty="0"/>
              <a:t>. </a:t>
            </a:r>
            <a:r>
              <a:rPr lang="ru-RU" sz="1800" dirty="0" err="1"/>
              <a:t>Бактериялық</a:t>
            </a:r>
            <a:r>
              <a:rPr lang="ru-RU" sz="1800" dirty="0"/>
              <a:t> ДНҚ </a:t>
            </a:r>
            <a:r>
              <a:rPr lang="ru-RU" sz="1800" dirty="0" err="1"/>
              <a:t>жасушаларында</a:t>
            </a:r>
            <a:r>
              <a:rPr lang="ru-RU" sz="1800" dirty="0"/>
              <a:t> </a:t>
            </a:r>
            <a:r>
              <a:rPr lang="ru-RU" sz="1800" dirty="0" err="1"/>
              <a:t>сақина</a:t>
            </a:r>
            <a:r>
              <a:rPr lang="ru-RU" sz="1800" dirty="0"/>
              <a:t> </a:t>
            </a:r>
            <a:r>
              <a:rPr lang="ru-RU" sz="1800" dirty="0" err="1"/>
              <a:t>түрінде</a:t>
            </a:r>
            <a:r>
              <a:rPr lang="ru-RU" sz="1800" dirty="0"/>
              <a:t> </a:t>
            </a:r>
            <a:r>
              <a:rPr lang="ru-RU" sz="1800" dirty="0" err="1"/>
              <a:t>тұйықталған</a:t>
            </a:r>
            <a:r>
              <a:rPr lang="ru-RU" sz="1800" dirty="0"/>
              <a:t> </a:t>
            </a:r>
            <a:r>
              <a:rPr lang="ru-RU" sz="1800" dirty="0" err="1"/>
              <a:t>жіптер</a:t>
            </a:r>
            <a:r>
              <a:rPr lang="ru-RU" sz="1800" dirty="0"/>
              <a:t> </a:t>
            </a:r>
            <a:r>
              <a:rPr lang="ru-RU" sz="1800" dirty="0" err="1"/>
              <a:t>пішіні</a:t>
            </a:r>
            <a:r>
              <a:rPr lang="ru-RU" sz="1800" dirty="0"/>
              <a:t> бар – </a:t>
            </a:r>
            <a:r>
              <a:rPr lang="ru-RU" sz="1800" dirty="0" err="1"/>
              <a:t>бактериялық</a:t>
            </a:r>
            <a:r>
              <a:rPr lang="ru-RU" sz="1800" dirty="0"/>
              <a:t> хромосома. </a:t>
            </a:r>
          </a:p>
          <a:p>
            <a:pPr marL="0" indent="0">
              <a:buNone/>
            </a:pPr>
            <a:r>
              <a:rPr lang="ru-RU" sz="1800" dirty="0" err="1"/>
              <a:t>Хромосоманың</a:t>
            </a:r>
            <a:r>
              <a:rPr lang="ru-RU" sz="1800" dirty="0"/>
              <a:t> </a:t>
            </a:r>
            <a:r>
              <a:rPr lang="ru-RU" sz="1800" dirty="0" err="1"/>
              <a:t>жеке</a:t>
            </a:r>
            <a:r>
              <a:rPr lang="ru-RU" sz="1800" dirty="0"/>
              <a:t> </a:t>
            </a:r>
            <a:r>
              <a:rPr lang="ru-RU" sz="1800" dirty="0" err="1"/>
              <a:t>бөлімдері</a:t>
            </a:r>
            <a:r>
              <a:rPr lang="ru-RU" sz="1800" dirty="0"/>
              <a:t> (ДНҚ </a:t>
            </a:r>
            <a:r>
              <a:rPr lang="ru-RU" sz="1800" dirty="0" err="1"/>
              <a:t>молекуласының</a:t>
            </a:r>
            <a:r>
              <a:rPr lang="ru-RU" sz="1800" dirty="0"/>
              <a:t> </a:t>
            </a:r>
            <a:r>
              <a:rPr lang="ru-RU" sz="1800" dirty="0" err="1"/>
              <a:t>фрагменттері</a:t>
            </a:r>
            <a:r>
              <a:rPr lang="ru-RU" sz="1800" dirty="0"/>
              <a:t>) бар, </a:t>
            </a:r>
            <a:r>
              <a:rPr lang="ru-RU" sz="1800" dirty="0" err="1"/>
              <a:t>олар</a:t>
            </a:r>
            <a:r>
              <a:rPr lang="ru-RU" sz="1800" dirty="0"/>
              <a:t> гендер </a:t>
            </a:r>
            <a:r>
              <a:rPr lang="ru-RU" sz="1800" dirty="0" err="1"/>
              <a:t>деп</a:t>
            </a:r>
            <a:r>
              <a:rPr lang="ru-RU" sz="1800" dirty="0"/>
              <a:t> </a:t>
            </a:r>
            <a:r>
              <a:rPr lang="ru-RU" sz="1800" dirty="0" err="1"/>
              <a:t>аталады</a:t>
            </a:r>
            <a:r>
              <a:rPr lang="ru-RU" sz="1800" dirty="0"/>
              <a:t>.</a:t>
            </a:r>
          </a:p>
          <a:p>
            <a:pPr marL="0" indent="0">
              <a:buNone/>
            </a:pPr>
            <a:r>
              <a:rPr lang="ru-RU" sz="1800" dirty="0"/>
              <a:t> </a:t>
            </a:r>
            <a:r>
              <a:rPr lang="ru-RU" sz="1800" b="1" dirty="0"/>
              <a:t>Ген </a:t>
            </a:r>
            <a:r>
              <a:rPr lang="ru-RU" sz="1800" dirty="0"/>
              <a:t>- </a:t>
            </a:r>
            <a:r>
              <a:rPr lang="ru-RU" sz="1800" dirty="0" err="1"/>
              <a:t>белгілі</a:t>
            </a:r>
            <a:r>
              <a:rPr lang="ru-RU" sz="1800" dirty="0"/>
              <a:t> </a:t>
            </a:r>
            <a:r>
              <a:rPr lang="ru-RU" sz="1800" dirty="0" err="1"/>
              <a:t>бір</a:t>
            </a:r>
            <a:r>
              <a:rPr lang="ru-RU" sz="1800" dirty="0"/>
              <a:t> </a:t>
            </a:r>
            <a:r>
              <a:rPr lang="ru-RU" sz="1800" dirty="0" err="1"/>
              <a:t>полипептидті</a:t>
            </a:r>
            <a:r>
              <a:rPr lang="ru-RU" sz="1800" dirty="0"/>
              <a:t> </a:t>
            </a:r>
            <a:r>
              <a:rPr lang="ru-RU" sz="1800" dirty="0" err="1"/>
              <a:t>кодтайтын</a:t>
            </a:r>
            <a:r>
              <a:rPr lang="ru-RU" sz="1800" dirty="0"/>
              <a:t> ДНҚ </a:t>
            </a:r>
            <a:r>
              <a:rPr lang="ru-RU" sz="1800" dirty="0" err="1"/>
              <a:t>бөлімі</a:t>
            </a:r>
            <a:r>
              <a:rPr lang="ru-RU" sz="1800" dirty="0"/>
              <a:t>. Ол </a:t>
            </a:r>
            <a:r>
              <a:rPr lang="ru-RU" sz="1800" dirty="0" err="1"/>
              <a:t>тұқым</a:t>
            </a:r>
            <a:r>
              <a:rPr lang="ru-RU" sz="1800" dirty="0"/>
              <a:t> </a:t>
            </a:r>
            <a:r>
              <a:rPr lang="ru-RU" sz="1800" dirty="0" err="1"/>
              <a:t>қуалаушылықтың</a:t>
            </a:r>
            <a:r>
              <a:rPr lang="ru-RU" sz="1800" dirty="0"/>
              <a:t> </a:t>
            </a:r>
            <a:r>
              <a:rPr lang="ru-RU" sz="1800" dirty="0" err="1"/>
              <a:t>материалдық</a:t>
            </a:r>
            <a:r>
              <a:rPr lang="ru-RU" sz="1800" dirty="0"/>
              <a:t> </a:t>
            </a:r>
            <a:r>
              <a:rPr lang="ru-RU" sz="1800" dirty="0" err="1"/>
              <a:t>тасымалдаушысы</a:t>
            </a:r>
            <a:r>
              <a:rPr lang="ru-RU" sz="1800" dirty="0"/>
              <a:t>. Бұл </a:t>
            </a:r>
            <a:r>
              <a:rPr lang="ru-RU" sz="1800" dirty="0" err="1"/>
              <a:t>көбеюге</a:t>
            </a:r>
            <a:r>
              <a:rPr lang="ru-RU" sz="1800" dirty="0"/>
              <a:t> </a:t>
            </a:r>
            <a:r>
              <a:rPr lang="ru-RU" sz="1800" dirty="0" err="1"/>
              <a:t>қабілетті</a:t>
            </a:r>
            <a:r>
              <a:rPr lang="ru-RU" sz="1800" dirty="0"/>
              <a:t> </a:t>
            </a:r>
            <a:r>
              <a:rPr lang="ru-RU" sz="1800" dirty="0" err="1"/>
              <a:t>және</a:t>
            </a:r>
            <a:r>
              <a:rPr lang="ru-RU" sz="1800" dirty="0"/>
              <a:t> </a:t>
            </a:r>
            <a:r>
              <a:rPr lang="ru-RU" sz="1800" dirty="0" err="1"/>
              <a:t>хромосоманың</a:t>
            </a:r>
            <a:r>
              <a:rPr lang="ru-RU" sz="1800" dirty="0"/>
              <a:t> </a:t>
            </a:r>
            <a:r>
              <a:rPr lang="ru-RU" sz="1800" dirty="0" err="1"/>
              <a:t>белгілі</a:t>
            </a:r>
            <a:r>
              <a:rPr lang="ru-RU" sz="1800" dirty="0"/>
              <a:t> </a:t>
            </a:r>
            <a:r>
              <a:rPr lang="ru-RU" sz="1800" dirty="0" err="1"/>
              <a:t>бір</a:t>
            </a:r>
            <a:r>
              <a:rPr lang="ru-RU" sz="1800" dirty="0"/>
              <a:t> </a:t>
            </a:r>
            <a:r>
              <a:rPr lang="ru-RU" sz="1800" dirty="0" err="1"/>
              <a:t>аймағында</a:t>
            </a:r>
            <a:r>
              <a:rPr lang="ru-RU" sz="1800" dirty="0"/>
              <a:t> (</a:t>
            </a:r>
            <a:r>
              <a:rPr lang="ru-RU" sz="1800" dirty="0" err="1"/>
              <a:t>локусында</a:t>
            </a:r>
            <a:r>
              <a:rPr lang="ru-RU" sz="1800" dirty="0"/>
              <a:t>) </a:t>
            </a:r>
            <a:r>
              <a:rPr lang="ru-RU" sz="1800" dirty="0" err="1"/>
              <a:t>орналасқан</a:t>
            </a:r>
            <a:r>
              <a:rPr lang="ru-RU" sz="1800" dirty="0"/>
              <a:t> </a:t>
            </a:r>
            <a:r>
              <a:rPr lang="ru-RU" sz="1800" dirty="0" err="1"/>
              <a:t>тұқым</a:t>
            </a:r>
            <a:r>
              <a:rPr lang="ru-RU" sz="1800" dirty="0"/>
              <a:t> </a:t>
            </a:r>
            <a:r>
              <a:rPr lang="ru-RU" sz="1800" dirty="0" err="1"/>
              <a:t>қуалаушылық</a:t>
            </a:r>
            <a:r>
              <a:rPr lang="ru-RU" sz="1800" dirty="0"/>
              <a:t> </a:t>
            </a:r>
            <a:r>
              <a:rPr lang="ru-RU" sz="1800" dirty="0" err="1"/>
              <a:t>ақпараттың</a:t>
            </a:r>
            <a:r>
              <a:rPr lang="ru-RU" sz="1800" dirty="0"/>
              <a:t> </a:t>
            </a:r>
            <a:r>
              <a:rPr lang="ru-RU" sz="1800" dirty="0" err="1"/>
              <a:t>бірлігі</a:t>
            </a:r>
            <a:r>
              <a:rPr lang="ru-RU" sz="1800" dirty="0"/>
              <a:t>.</a:t>
            </a:r>
          </a:p>
          <a:p>
            <a:pPr marL="0" indent="0">
              <a:buNone/>
            </a:pPr>
            <a:r>
              <a:rPr lang="ru-RU" sz="1800" b="1" dirty="0"/>
              <a:t>Геном (генотип) </a:t>
            </a:r>
            <a:r>
              <a:rPr lang="ru-RU" sz="1800" dirty="0"/>
              <a:t>- </a:t>
            </a:r>
            <a:r>
              <a:rPr lang="ru-RU" sz="1800" dirty="0" err="1"/>
              <a:t>барлық</a:t>
            </a:r>
            <a:r>
              <a:rPr lang="ru-RU" sz="1800" dirty="0"/>
              <a:t> </a:t>
            </a:r>
            <a:r>
              <a:rPr lang="ru-RU" sz="1800" dirty="0" err="1"/>
              <a:t>бактериялық</a:t>
            </a:r>
            <a:r>
              <a:rPr lang="ru-RU" sz="1800" dirty="0"/>
              <a:t> </a:t>
            </a:r>
            <a:r>
              <a:rPr lang="ru-RU" sz="1800" dirty="0" err="1"/>
              <a:t>гендердің</a:t>
            </a:r>
            <a:r>
              <a:rPr lang="ru-RU" sz="1800" dirty="0"/>
              <a:t> </a:t>
            </a:r>
            <a:r>
              <a:rPr lang="ru-RU" sz="1800" dirty="0" err="1"/>
              <a:t>жиынтығы</a:t>
            </a:r>
            <a:r>
              <a:rPr lang="ru-RU" sz="1800" dirty="0"/>
              <a:t>.</a:t>
            </a:r>
          </a:p>
          <a:p>
            <a:pPr marL="0" indent="0">
              <a:buNone/>
            </a:pPr>
            <a:r>
              <a:rPr lang="ru-RU" sz="1800" b="1" dirty="0" err="1"/>
              <a:t>Репликон</a:t>
            </a:r>
            <a:r>
              <a:rPr lang="ru-RU" sz="1800" b="1" dirty="0"/>
              <a:t> </a:t>
            </a:r>
            <a:r>
              <a:rPr lang="ru-RU" sz="1800" dirty="0"/>
              <a:t>- </a:t>
            </a:r>
            <a:r>
              <a:rPr lang="ru-RU" sz="1800" dirty="0" err="1"/>
              <a:t>өзін-өзі</a:t>
            </a:r>
            <a:r>
              <a:rPr lang="ru-RU" sz="1800" dirty="0"/>
              <a:t> </a:t>
            </a:r>
            <a:r>
              <a:rPr lang="kk-KZ" sz="1800" dirty="0"/>
              <a:t>қалпына келтіруге </a:t>
            </a:r>
            <a:r>
              <a:rPr lang="ru-RU" sz="1800" dirty="0"/>
              <a:t> </a:t>
            </a:r>
            <a:r>
              <a:rPr lang="ru-RU" sz="1800" dirty="0" err="1"/>
              <a:t>қабілетті</a:t>
            </a:r>
            <a:r>
              <a:rPr lang="ru-RU" sz="1800" dirty="0"/>
              <a:t> </a:t>
            </a:r>
            <a:r>
              <a:rPr lang="ru-RU" sz="1800" dirty="0" err="1"/>
              <a:t>генетикалық</a:t>
            </a:r>
            <a:r>
              <a:rPr lang="ru-RU" sz="1800" dirty="0"/>
              <a:t> элемент.</a:t>
            </a:r>
          </a:p>
          <a:p>
            <a:pPr marL="0" indent="0">
              <a:buNone/>
            </a:pPr>
            <a:r>
              <a:rPr lang="ru-RU" sz="1800" dirty="0" err="1"/>
              <a:t>Микроорганизмдердің</a:t>
            </a:r>
            <a:r>
              <a:rPr lang="ru-RU" sz="1800" dirty="0"/>
              <a:t> </a:t>
            </a:r>
            <a:r>
              <a:rPr lang="ru-RU" sz="1800" dirty="0" err="1"/>
              <a:t>генетикалық</a:t>
            </a:r>
            <a:r>
              <a:rPr lang="ru-RU" sz="1800" dirty="0"/>
              <a:t> материалы тек </a:t>
            </a:r>
            <a:r>
              <a:rPr lang="ru-RU" sz="1800" dirty="0" err="1"/>
              <a:t>хромосомада</a:t>
            </a:r>
            <a:r>
              <a:rPr lang="ru-RU" sz="1800" dirty="0"/>
              <a:t> </a:t>
            </a:r>
            <a:r>
              <a:rPr lang="ru-RU" sz="1800" dirty="0" err="1"/>
              <a:t>ғана</a:t>
            </a:r>
            <a:r>
              <a:rPr lang="ru-RU" sz="1800" dirty="0"/>
              <a:t> </a:t>
            </a:r>
            <a:r>
              <a:rPr lang="ru-RU" sz="1800" dirty="0" err="1"/>
              <a:t>емес</a:t>
            </a:r>
            <a:r>
              <a:rPr lang="ru-RU" sz="1800" dirty="0"/>
              <a:t>, </a:t>
            </a:r>
            <a:r>
              <a:rPr lang="ru-RU" sz="1800" dirty="0" err="1"/>
              <a:t>цитоплазмада</a:t>
            </a:r>
            <a:r>
              <a:rPr lang="ru-RU" sz="1800" dirty="0"/>
              <a:t> </a:t>
            </a:r>
            <a:r>
              <a:rPr lang="ru-RU" sz="1800" dirty="0" err="1"/>
              <a:t>орналасқан</a:t>
            </a:r>
            <a:r>
              <a:rPr lang="ru-RU" sz="1800" dirty="0"/>
              <a:t> </a:t>
            </a:r>
            <a:r>
              <a:rPr lang="ru-RU" sz="1800" dirty="0" err="1"/>
              <a:t>плазмидаларда</a:t>
            </a:r>
            <a:r>
              <a:rPr lang="ru-RU" sz="1800" dirty="0"/>
              <a:t> да болады. </a:t>
            </a:r>
            <a:endParaRPr lang="ru-KZ" sz="1800" dirty="0"/>
          </a:p>
        </p:txBody>
      </p:sp>
    </p:spTree>
    <p:extLst>
      <p:ext uri="{BB962C8B-B14F-4D97-AF65-F5344CB8AC3E}">
        <p14:creationId xmlns:p14="http://schemas.microsoft.com/office/powerpoint/2010/main" val="394735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5">
            <a:extLst>
              <a:ext uri="{FF2B5EF4-FFF2-40B4-BE49-F238E27FC236}">
                <a16:creationId xmlns:a16="http://schemas.microsoft.com/office/drawing/2014/main" id="{FFFC57AC-DF88-E174-4741-26BC5835D949}"/>
              </a:ext>
            </a:extLst>
          </p:cNvPr>
          <p:cNvSpPr>
            <a:spLocks noChangeArrowheads="1"/>
          </p:cNvSpPr>
          <p:nvPr/>
        </p:nvSpPr>
        <p:spPr bwMode="auto">
          <a:xfrm>
            <a:off x="3143251" y="908050"/>
            <a:ext cx="2232025" cy="1131888"/>
          </a:xfrm>
          <a:prstGeom prst="ellipse">
            <a:avLst/>
          </a:prstGeom>
          <a:solidFill>
            <a:srgbClr val="FF3300"/>
          </a:solidFill>
          <a:ln w="9525">
            <a:solidFill>
              <a:schemeClr val="tx1"/>
            </a:solidFill>
            <a:round/>
            <a:headEnd/>
            <a:tailEnd/>
          </a:ln>
        </p:spPr>
        <p:txBody>
          <a:bodyPr wrap="none" anchor="ctr"/>
          <a:lstStyle>
            <a:lvl1pPr>
              <a:spcBef>
                <a:spcPct val="20000"/>
              </a:spcBef>
              <a:buBlip>
                <a:blip r:embed="rId2"/>
              </a:buBlip>
              <a:defRPr sz="3200">
                <a:solidFill>
                  <a:schemeClr val="tx1"/>
                </a:solidFill>
                <a:latin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kk-KZ" altLang="ru-KZ" sz="1800"/>
              <a:t>генотип</a:t>
            </a:r>
            <a:endParaRPr lang="ru-RU" altLang="ru-KZ" sz="1800"/>
          </a:p>
        </p:txBody>
      </p:sp>
      <p:sp>
        <p:nvSpPr>
          <p:cNvPr id="10243" name="Oval 6">
            <a:extLst>
              <a:ext uri="{FF2B5EF4-FFF2-40B4-BE49-F238E27FC236}">
                <a16:creationId xmlns:a16="http://schemas.microsoft.com/office/drawing/2014/main" id="{CB926018-3316-C0C5-330A-2E989301935C}"/>
              </a:ext>
            </a:extLst>
          </p:cNvPr>
          <p:cNvSpPr>
            <a:spLocks noChangeArrowheads="1"/>
          </p:cNvSpPr>
          <p:nvPr/>
        </p:nvSpPr>
        <p:spPr bwMode="auto">
          <a:xfrm>
            <a:off x="6456364" y="908050"/>
            <a:ext cx="2160587" cy="1131888"/>
          </a:xfrm>
          <a:prstGeom prst="ellipse">
            <a:avLst/>
          </a:prstGeom>
          <a:solidFill>
            <a:srgbClr val="FF3300"/>
          </a:solidFill>
          <a:ln w="9525">
            <a:solidFill>
              <a:schemeClr val="tx1"/>
            </a:solidFill>
            <a:round/>
            <a:headEnd/>
            <a:tailEnd/>
          </a:ln>
        </p:spPr>
        <p:txBody>
          <a:bodyPr wrap="none" anchor="ctr"/>
          <a:lstStyle>
            <a:lvl1pPr>
              <a:spcBef>
                <a:spcPct val="20000"/>
              </a:spcBef>
              <a:buBlip>
                <a:blip r:embed="rId2"/>
              </a:buBlip>
              <a:defRPr sz="3200">
                <a:solidFill>
                  <a:schemeClr val="tx1"/>
                </a:solidFill>
                <a:latin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kk-KZ" altLang="ru-KZ" sz="1800"/>
              <a:t>фенотип</a:t>
            </a:r>
            <a:endParaRPr lang="ru-RU" altLang="ru-KZ" sz="1800"/>
          </a:p>
        </p:txBody>
      </p:sp>
      <p:sp>
        <p:nvSpPr>
          <p:cNvPr id="10244" name="AutoShape 11">
            <a:extLst>
              <a:ext uri="{FF2B5EF4-FFF2-40B4-BE49-F238E27FC236}">
                <a16:creationId xmlns:a16="http://schemas.microsoft.com/office/drawing/2014/main" id="{76C24CD3-1B9F-A643-2766-5BE830DC5FEE}"/>
              </a:ext>
            </a:extLst>
          </p:cNvPr>
          <p:cNvSpPr>
            <a:spLocks noChangeArrowheads="1"/>
          </p:cNvSpPr>
          <p:nvPr/>
        </p:nvSpPr>
        <p:spPr bwMode="auto">
          <a:xfrm>
            <a:off x="4079876" y="2060576"/>
            <a:ext cx="360363" cy="720725"/>
          </a:xfrm>
          <a:prstGeom prst="downArrow">
            <a:avLst>
              <a:gd name="adj1" fmla="val 50000"/>
              <a:gd name="adj2" fmla="val 50000"/>
            </a:avLst>
          </a:prstGeom>
          <a:solidFill>
            <a:schemeClr val="accent1"/>
          </a:solidFill>
          <a:ln w="9525">
            <a:solidFill>
              <a:schemeClr val="tx1"/>
            </a:solidFill>
            <a:miter lim="800000"/>
            <a:headEnd/>
            <a:tailEnd/>
          </a:ln>
        </p:spPr>
        <p:txBody>
          <a:bodyPr wrap="none" anchor="ctr"/>
          <a:lstStyle>
            <a:lvl1pPr>
              <a:spcBef>
                <a:spcPct val="20000"/>
              </a:spcBef>
              <a:buBlip>
                <a:blip r:embed="rId2"/>
              </a:buBlip>
              <a:defRPr sz="3200">
                <a:solidFill>
                  <a:schemeClr val="tx1"/>
                </a:solidFill>
                <a:latin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ru-KZ" sz="1800">
              <a:latin typeface="Verdana" panose="020B0604030504040204" pitchFamily="34" charset="0"/>
            </a:endParaRPr>
          </a:p>
        </p:txBody>
      </p:sp>
      <p:sp>
        <p:nvSpPr>
          <p:cNvPr id="10245" name="AutoShape 12">
            <a:extLst>
              <a:ext uri="{FF2B5EF4-FFF2-40B4-BE49-F238E27FC236}">
                <a16:creationId xmlns:a16="http://schemas.microsoft.com/office/drawing/2014/main" id="{A65C76EB-896C-1EF4-EE0D-73DEEBC5A208}"/>
              </a:ext>
            </a:extLst>
          </p:cNvPr>
          <p:cNvSpPr>
            <a:spLocks noChangeArrowheads="1"/>
          </p:cNvSpPr>
          <p:nvPr/>
        </p:nvSpPr>
        <p:spPr bwMode="auto">
          <a:xfrm>
            <a:off x="7391401" y="2060576"/>
            <a:ext cx="360363" cy="720725"/>
          </a:xfrm>
          <a:prstGeom prst="downArrow">
            <a:avLst>
              <a:gd name="adj1" fmla="val 50000"/>
              <a:gd name="adj2" fmla="val 50000"/>
            </a:avLst>
          </a:prstGeom>
          <a:solidFill>
            <a:schemeClr val="accent1"/>
          </a:solidFill>
          <a:ln w="9525">
            <a:solidFill>
              <a:schemeClr val="tx1"/>
            </a:solidFill>
            <a:miter lim="800000"/>
            <a:headEnd/>
            <a:tailEnd/>
          </a:ln>
        </p:spPr>
        <p:txBody>
          <a:bodyPr wrap="none" anchor="ctr"/>
          <a:lstStyle>
            <a:lvl1pPr>
              <a:spcBef>
                <a:spcPct val="20000"/>
              </a:spcBef>
              <a:buBlip>
                <a:blip r:embed="rId2"/>
              </a:buBlip>
              <a:defRPr sz="3200">
                <a:solidFill>
                  <a:schemeClr val="tx1"/>
                </a:solidFill>
                <a:latin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ru-KZ" sz="1800">
              <a:latin typeface="Verdana" panose="020B0604030504040204" pitchFamily="34" charset="0"/>
            </a:endParaRPr>
          </a:p>
        </p:txBody>
      </p:sp>
      <p:sp>
        <p:nvSpPr>
          <p:cNvPr id="10246" name="AutoShape 14">
            <a:extLst>
              <a:ext uri="{FF2B5EF4-FFF2-40B4-BE49-F238E27FC236}">
                <a16:creationId xmlns:a16="http://schemas.microsoft.com/office/drawing/2014/main" id="{54CCD11B-D6C9-1D24-96AC-9DF1549A992C}"/>
              </a:ext>
            </a:extLst>
          </p:cNvPr>
          <p:cNvSpPr>
            <a:spLocks noChangeArrowheads="1"/>
          </p:cNvSpPr>
          <p:nvPr/>
        </p:nvSpPr>
        <p:spPr bwMode="auto">
          <a:xfrm>
            <a:off x="2711451" y="2997201"/>
            <a:ext cx="3095625" cy="3095625"/>
          </a:xfrm>
          <a:prstGeom prst="star24">
            <a:avLst>
              <a:gd name="adj" fmla="val 37500"/>
            </a:avLst>
          </a:prstGeom>
          <a:solidFill>
            <a:schemeClr val="accent1"/>
          </a:solidFill>
          <a:ln w="9525">
            <a:solidFill>
              <a:schemeClr val="tx1"/>
            </a:solidFill>
            <a:miter lim="800000"/>
            <a:headEnd/>
            <a:tailEnd/>
          </a:ln>
        </p:spPr>
        <p:txBody>
          <a:bodyPr wrap="none" anchor="ctr"/>
          <a:lstStyle>
            <a:lvl1pPr>
              <a:spcBef>
                <a:spcPct val="20000"/>
              </a:spcBef>
              <a:buBlip>
                <a:blip r:embed="rId2"/>
              </a:buBlip>
              <a:defRPr sz="3200">
                <a:solidFill>
                  <a:schemeClr val="tx1"/>
                </a:solidFill>
                <a:latin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kk-KZ" altLang="ru-KZ" sz="1800"/>
              <a:t>Микроорганизм </a:t>
            </a:r>
          </a:p>
          <a:p>
            <a:pPr algn="ctr" eaLnBrk="1" hangingPunct="1">
              <a:spcBef>
                <a:spcPct val="0"/>
              </a:spcBef>
              <a:buFontTx/>
              <a:buNone/>
            </a:pPr>
            <a:r>
              <a:rPr lang="kk-KZ" altLang="ru-KZ" sz="1800"/>
              <a:t>клеткасындағы</a:t>
            </a:r>
          </a:p>
          <a:p>
            <a:pPr algn="ctr" eaLnBrk="1" hangingPunct="1">
              <a:spcBef>
                <a:spcPct val="0"/>
              </a:spcBef>
              <a:buFontTx/>
              <a:buNone/>
            </a:pPr>
            <a:r>
              <a:rPr lang="kk-KZ" altLang="ru-KZ" sz="1800"/>
              <a:t>гендердің</a:t>
            </a:r>
          </a:p>
          <a:p>
            <a:pPr algn="ctr" eaLnBrk="1" hangingPunct="1">
              <a:spcBef>
                <a:spcPct val="0"/>
              </a:spcBef>
              <a:buFontTx/>
              <a:buNone/>
            </a:pPr>
            <a:r>
              <a:rPr lang="kk-KZ" altLang="ru-KZ" sz="1800"/>
              <a:t>толық жиыны </a:t>
            </a:r>
            <a:endParaRPr lang="ru-RU" altLang="ru-KZ" sz="1800"/>
          </a:p>
        </p:txBody>
      </p:sp>
      <p:sp>
        <p:nvSpPr>
          <p:cNvPr id="10247" name="AutoShape 15">
            <a:extLst>
              <a:ext uri="{FF2B5EF4-FFF2-40B4-BE49-F238E27FC236}">
                <a16:creationId xmlns:a16="http://schemas.microsoft.com/office/drawing/2014/main" id="{0AE5DE1A-F8E7-C2B8-39E8-157150C914A5}"/>
              </a:ext>
            </a:extLst>
          </p:cNvPr>
          <p:cNvSpPr>
            <a:spLocks noChangeArrowheads="1"/>
          </p:cNvSpPr>
          <p:nvPr/>
        </p:nvSpPr>
        <p:spPr bwMode="auto">
          <a:xfrm>
            <a:off x="6096001" y="2997200"/>
            <a:ext cx="3313113" cy="3024188"/>
          </a:xfrm>
          <a:prstGeom prst="star24">
            <a:avLst>
              <a:gd name="adj" fmla="val 37500"/>
            </a:avLst>
          </a:prstGeom>
          <a:solidFill>
            <a:schemeClr val="accent1"/>
          </a:solidFill>
          <a:ln w="9525">
            <a:solidFill>
              <a:schemeClr val="tx1"/>
            </a:solidFill>
            <a:miter lim="800000"/>
            <a:headEnd/>
            <a:tailEnd/>
          </a:ln>
        </p:spPr>
        <p:txBody>
          <a:bodyPr wrap="none" anchor="ctr"/>
          <a:lstStyle>
            <a:lvl1pPr>
              <a:spcBef>
                <a:spcPct val="20000"/>
              </a:spcBef>
              <a:buBlip>
                <a:blip r:embed="rId2"/>
              </a:buBlip>
              <a:defRPr sz="3200">
                <a:solidFill>
                  <a:schemeClr val="tx1"/>
                </a:solidFill>
                <a:latin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kk-KZ" altLang="ru-KZ" sz="1800"/>
              <a:t>морфологилық</a:t>
            </a:r>
          </a:p>
          <a:p>
            <a:pPr algn="ctr" eaLnBrk="1" hangingPunct="1">
              <a:spcBef>
                <a:spcPct val="0"/>
              </a:spcBef>
              <a:buFontTx/>
              <a:buNone/>
            </a:pPr>
            <a:r>
              <a:rPr lang="kk-KZ" altLang="ru-KZ" sz="1800"/>
              <a:t>белгілері мен</a:t>
            </a:r>
          </a:p>
          <a:p>
            <a:pPr algn="ctr" eaLnBrk="1" hangingPunct="1">
              <a:spcBef>
                <a:spcPct val="0"/>
              </a:spcBef>
              <a:buFontTx/>
              <a:buNone/>
            </a:pPr>
            <a:r>
              <a:rPr lang="kk-KZ" altLang="ru-KZ" sz="1800"/>
              <a:t>физиологиялық</a:t>
            </a:r>
          </a:p>
          <a:p>
            <a:pPr algn="ctr" eaLnBrk="1" hangingPunct="1">
              <a:spcBef>
                <a:spcPct val="0"/>
              </a:spcBef>
              <a:buFontTx/>
              <a:buNone/>
            </a:pPr>
            <a:r>
              <a:rPr lang="kk-KZ" altLang="ru-KZ" sz="1800"/>
              <a:t>процестер</a:t>
            </a:r>
          </a:p>
          <a:p>
            <a:pPr algn="ctr" eaLnBrk="1" hangingPunct="1">
              <a:spcBef>
                <a:spcPct val="0"/>
              </a:spcBef>
              <a:buFontTx/>
              <a:buNone/>
            </a:pPr>
            <a:r>
              <a:rPr lang="kk-KZ" altLang="ru-KZ" sz="1800"/>
              <a:t>жиыны</a:t>
            </a:r>
            <a:endParaRPr lang="ru-RU" altLang="ru-KZ" sz="1800"/>
          </a:p>
        </p:txBody>
      </p:sp>
    </p:spTree>
    <p:extLst>
      <p:ext uri="{BB962C8B-B14F-4D97-AF65-F5344CB8AC3E}">
        <p14:creationId xmlns:p14="http://schemas.microsoft.com/office/powerpoint/2010/main" val="579371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478261A-87BA-B44C-EFB1-7B78672FFD14}"/>
              </a:ext>
            </a:extLst>
          </p:cNvPr>
          <p:cNvPicPr>
            <a:picLocks noChangeAspect="1"/>
          </p:cNvPicPr>
          <p:nvPr/>
        </p:nvPicPr>
        <p:blipFill>
          <a:blip r:embed="rId2"/>
          <a:stretch>
            <a:fillRect/>
          </a:stretch>
        </p:blipFill>
        <p:spPr>
          <a:xfrm>
            <a:off x="703182" y="1401326"/>
            <a:ext cx="4777381" cy="388560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Объект 2">
            <a:extLst>
              <a:ext uri="{FF2B5EF4-FFF2-40B4-BE49-F238E27FC236}">
                <a16:creationId xmlns:a16="http://schemas.microsoft.com/office/drawing/2014/main" id="{DEF7334C-CB5A-C7D7-109D-87966AAF7A96}"/>
              </a:ext>
            </a:extLst>
          </p:cNvPr>
          <p:cNvSpPr>
            <a:spLocks noGrp="1"/>
          </p:cNvSpPr>
          <p:nvPr>
            <p:ph idx="1"/>
          </p:nvPr>
        </p:nvSpPr>
        <p:spPr>
          <a:xfrm>
            <a:off x="5894962" y="1984443"/>
            <a:ext cx="5458838" cy="4192520"/>
          </a:xfrm>
        </p:spPr>
        <p:txBody>
          <a:bodyPr>
            <a:normAutofit/>
          </a:bodyPr>
          <a:lstStyle/>
          <a:p>
            <a:pPr marL="0" indent="0">
              <a:buNone/>
            </a:pPr>
            <a:r>
              <a:rPr lang="ru-RU" sz="2600"/>
              <a:t>Бактериялардың </a:t>
            </a:r>
            <a:r>
              <a:rPr lang="ru-RU" sz="2600" err="1"/>
              <a:t>генетикалық</a:t>
            </a:r>
            <a:r>
              <a:rPr lang="ru-RU" sz="2600"/>
              <a:t> </a:t>
            </a:r>
            <a:r>
              <a:rPr lang="ru-RU" sz="2600" err="1"/>
              <a:t>жүйесі</a:t>
            </a:r>
            <a:r>
              <a:rPr lang="ru-RU" sz="2600"/>
              <a:t> «</a:t>
            </a:r>
            <a:r>
              <a:rPr lang="ru-RU" sz="2600" err="1"/>
              <a:t>хромосомалық</a:t>
            </a:r>
            <a:r>
              <a:rPr lang="ru-RU" sz="2600"/>
              <a:t>» және «</a:t>
            </a:r>
            <a:r>
              <a:rPr lang="ru-RU" sz="2600" err="1"/>
              <a:t>хромосомадан</a:t>
            </a:r>
            <a:r>
              <a:rPr lang="ru-RU" sz="2600"/>
              <a:t> </a:t>
            </a:r>
            <a:r>
              <a:rPr lang="ru-RU" sz="2600" err="1"/>
              <a:t>тыс</a:t>
            </a:r>
            <a:r>
              <a:rPr lang="ru-RU" sz="2600"/>
              <a:t>» </a:t>
            </a:r>
            <a:r>
              <a:rPr lang="ru-RU" sz="2600" err="1"/>
              <a:t>құрылымдардан</a:t>
            </a:r>
            <a:r>
              <a:rPr lang="ru-RU" sz="2600"/>
              <a:t> </a:t>
            </a:r>
            <a:r>
              <a:rPr lang="ru-RU" sz="2600" err="1"/>
              <a:t>тұрады</a:t>
            </a:r>
            <a:r>
              <a:rPr lang="ru-RU" sz="2600"/>
              <a:t>. </a:t>
            </a:r>
          </a:p>
          <a:p>
            <a:pPr marL="0" indent="0">
              <a:buNone/>
            </a:pPr>
            <a:r>
              <a:rPr lang="ru-RU" sz="2600" err="1"/>
              <a:t>Прокариоттық</a:t>
            </a:r>
            <a:r>
              <a:rPr lang="ru-RU" sz="2600"/>
              <a:t> </a:t>
            </a:r>
            <a:r>
              <a:rPr lang="ru-RU" sz="2600" err="1"/>
              <a:t>ядроның</a:t>
            </a:r>
            <a:r>
              <a:rPr lang="ru-RU" sz="2600"/>
              <a:t> </a:t>
            </a:r>
            <a:r>
              <a:rPr lang="ru-RU" sz="2600" err="1"/>
              <a:t>аналогы</a:t>
            </a:r>
            <a:r>
              <a:rPr lang="ru-RU" sz="2600"/>
              <a:t> – </a:t>
            </a:r>
            <a:r>
              <a:rPr lang="ru-RU" sz="2600" err="1"/>
              <a:t>бактериялық</a:t>
            </a:r>
            <a:r>
              <a:rPr lang="ru-RU" sz="2600"/>
              <a:t> «хромосома» эукариот </a:t>
            </a:r>
            <a:r>
              <a:rPr lang="ru-RU" sz="2600" err="1"/>
              <a:t>жасушаларының</a:t>
            </a:r>
            <a:r>
              <a:rPr lang="ru-RU" sz="2600"/>
              <a:t> </a:t>
            </a:r>
            <a:r>
              <a:rPr lang="ru-RU" sz="2600" err="1"/>
              <a:t>ядросынан</a:t>
            </a:r>
            <a:r>
              <a:rPr lang="ru-RU" sz="2600"/>
              <a:t> </a:t>
            </a:r>
            <a:r>
              <a:rPr lang="ru-RU" sz="2600" err="1"/>
              <a:t>айтарлықтай</a:t>
            </a:r>
            <a:r>
              <a:rPr lang="ru-RU" sz="2600"/>
              <a:t> </a:t>
            </a:r>
            <a:r>
              <a:rPr lang="ru-RU" sz="2600" err="1"/>
              <a:t>ерекшеленеді</a:t>
            </a:r>
            <a:r>
              <a:rPr lang="ru-RU" sz="2600"/>
              <a:t>. Ол </a:t>
            </a:r>
            <a:r>
              <a:rPr lang="ru-RU" sz="2600" err="1"/>
              <a:t>қабығы</a:t>
            </a:r>
            <a:r>
              <a:rPr lang="ru-RU" sz="2600"/>
              <a:t> </a:t>
            </a:r>
            <a:r>
              <a:rPr lang="ru-RU" sz="2600" err="1"/>
              <a:t>жоқ</a:t>
            </a:r>
            <a:r>
              <a:rPr lang="ru-RU" sz="2600"/>
              <a:t> және </a:t>
            </a:r>
            <a:r>
              <a:rPr lang="ru-RU" sz="2600" err="1"/>
              <a:t>бактерияның</a:t>
            </a:r>
            <a:r>
              <a:rPr lang="ru-RU" sz="2600"/>
              <a:t> </a:t>
            </a:r>
            <a:r>
              <a:rPr lang="ru-RU" sz="2600" err="1"/>
              <a:t>барлық</a:t>
            </a:r>
            <a:r>
              <a:rPr lang="ru-RU" sz="2600"/>
              <a:t> </a:t>
            </a:r>
            <a:r>
              <a:rPr lang="ru-RU" sz="2600" err="1"/>
              <a:t>дерлік</a:t>
            </a:r>
            <a:r>
              <a:rPr lang="ru-RU" sz="2600"/>
              <a:t> ДНҚ-сын </a:t>
            </a:r>
            <a:r>
              <a:rPr lang="ru-RU" sz="2600" err="1"/>
              <a:t>қамтитын</a:t>
            </a:r>
            <a:r>
              <a:rPr lang="ru-RU" sz="2600"/>
              <a:t> </a:t>
            </a:r>
            <a:r>
              <a:rPr lang="ru-RU" sz="2600" err="1"/>
              <a:t>нуклеоидтен</a:t>
            </a:r>
            <a:r>
              <a:rPr lang="ru-RU" sz="2600"/>
              <a:t> </a:t>
            </a:r>
            <a:r>
              <a:rPr lang="ru-RU" sz="2600" err="1"/>
              <a:t>тұрады</a:t>
            </a:r>
            <a:r>
              <a:rPr lang="ru-RU" sz="2600"/>
              <a:t>.</a:t>
            </a:r>
            <a:endParaRPr lang="ru-KZ" sz="2600"/>
          </a:p>
          <a:p>
            <a:endParaRPr lang="ru-KZ" sz="2600"/>
          </a:p>
        </p:txBody>
      </p:sp>
    </p:spTree>
    <p:extLst>
      <p:ext uri="{BB962C8B-B14F-4D97-AF65-F5344CB8AC3E}">
        <p14:creationId xmlns:p14="http://schemas.microsoft.com/office/powerpoint/2010/main" val="3380344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5DF53995-F73A-4A85-CEBD-BD19E0B9C1F2}"/>
              </a:ext>
            </a:extLst>
          </p:cNvPr>
          <p:cNvGraphicFramePr>
            <a:graphicFrameLocks noGrp="1"/>
          </p:cNvGraphicFramePr>
          <p:nvPr>
            <p:ph idx="1"/>
            <p:extLst>
              <p:ext uri="{D42A27DB-BD31-4B8C-83A1-F6EECF244321}">
                <p14:modId xmlns:p14="http://schemas.microsoft.com/office/powerpoint/2010/main" val="3290632162"/>
              </p:ext>
            </p:extLst>
          </p:nvPr>
        </p:nvGraphicFramePr>
        <p:xfrm>
          <a:off x="838200" y="472966"/>
          <a:ext cx="10629122" cy="5703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4850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6130003-5222-4875-8738-1217755C7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7">
            <a:extLst>
              <a:ext uri="{FF2B5EF4-FFF2-40B4-BE49-F238E27FC236}">
                <a16:creationId xmlns:a16="http://schemas.microsoft.com/office/drawing/2014/main" id="{3E388DCC-9257-412E-811D-30F74D4CB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948070"/>
            <a:ext cx="4773166" cy="3896140"/>
          </a:xfrm>
          <a:prstGeom prst="roundRect">
            <a:avLst>
              <a:gd name="adj" fmla="val 2028"/>
            </a:avLst>
          </a:prstGeom>
          <a:solidFill>
            <a:schemeClr val="bg1"/>
          </a:solidFill>
          <a:ln>
            <a:no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Объект 3">
            <a:extLst>
              <a:ext uri="{FF2B5EF4-FFF2-40B4-BE49-F238E27FC236}">
                <a16:creationId xmlns:a16="http://schemas.microsoft.com/office/drawing/2014/main" id="{3B4A5422-FBDA-C43D-A753-C83DC7B0C491}"/>
              </a:ext>
            </a:extLst>
          </p:cNvPr>
          <p:cNvPicPr>
            <a:picLocks noGrp="1" noChangeAspect="1"/>
          </p:cNvPicPr>
          <p:nvPr>
            <p:ph idx="1"/>
          </p:nvPr>
        </p:nvPicPr>
        <p:blipFill>
          <a:blip r:embed="rId3"/>
          <a:stretch>
            <a:fillRect/>
          </a:stretch>
        </p:blipFill>
        <p:spPr>
          <a:xfrm>
            <a:off x="1131172" y="2969576"/>
            <a:ext cx="4187222" cy="1853128"/>
          </a:xfrm>
          <a:prstGeom prst="rect">
            <a:avLst/>
          </a:prstGeom>
        </p:spPr>
      </p:pic>
      <p:sp>
        <p:nvSpPr>
          <p:cNvPr id="6" name="TextBox 5">
            <a:extLst>
              <a:ext uri="{FF2B5EF4-FFF2-40B4-BE49-F238E27FC236}">
                <a16:creationId xmlns:a16="http://schemas.microsoft.com/office/drawing/2014/main" id="{5B74BEEB-ACC2-BDFE-8211-C844431FD937}"/>
              </a:ext>
            </a:extLst>
          </p:cNvPr>
          <p:cNvSpPr txBox="1"/>
          <p:nvPr/>
        </p:nvSpPr>
        <p:spPr>
          <a:xfrm>
            <a:off x="6096000" y="1948069"/>
            <a:ext cx="5257799" cy="4228893"/>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2200" dirty="0" err="1">
                <a:gradFill>
                  <a:gsLst>
                    <a:gs pos="34000">
                      <a:srgbClr val="EDEDED"/>
                    </a:gs>
                    <a:gs pos="0">
                      <a:srgbClr val="BFBFBF"/>
                    </a:gs>
                    <a:gs pos="100000">
                      <a:srgbClr val="FFFFFF"/>
                    </a:gs>
                  </a:gsLst>
                  <a:lin ang="4800000" scaled="0"/>
                </a:gradFill>
              </a:rPr>
              <a:t>Бактериялық</a:t>
            </a:r>
            <a:r>
              <a:rPr lang="en-US" sz="2200" dirty="0">
                <a:gradFill>
                  <a:gsLst>
                    <a:gs pos="34000">
                      <a:srgbClr val="EDEDED"/>
                    </a:gs>
                    <a:gs pos="0">
                      <a:srgbClr val="BFBFBF"/>
                    </a:gs>
                    <a:gs pos="100000">
                      <a:srgbClr val="FFFFFF"/>
                    </a:gs>
                  </a:gsLst>
                  <a:lin ang="4800000" scaled="0"/>
                </a:gradFill>
              </a:rPr>
              <a:t> «</a:t>
            </a:r>
            <a:r>
              <a:rPr lang="en-US" sz="2200" dirty="0" err="1">
                <a:gradFill>
                  <a:gsLst>
                    <a:gs pos="34000">
                      <a:srgbClr val="EDEDED"/>
                    </a:gs>
                    <a:gs pos="0">
                      <a:srgbClr val="BFBFBF"/>
                    </a:gs>
                    <a:gs pos="100000">
                      <a:srgbClr val="FFFFFF"/>
                    </a:gs>
                  </a:gsLst>
                  <a:lin ang="4800000" scaled="0"/>
                </a:gradFill>
              </a:rPr>
              <a:t>хромосома</a:t>
            </a:r>
            <a:r>
              <a:rPr lang="en-US" sz="2200" dirty="0">
                <a:gradFill>
                  <a:gsLst>
                    <a:gs pos="34000">
                      <a:srgbClr val="EDEDED"/>
                    </a:gs>
                    <a:gs pos="0">
                      <a:srgbClr val="BFBFBF"/>
                    </a:gs>
                    <a:gs pos="100000">
                      <a:srgbClr val="FFFFFF"/>
                    </a:gs>
                  </a:gsLst>
                  <a:lin ang="4800000" scaled="0"/>
                </a:gradFill>
              </a:rPr>
              <a:t>», </a:t>
            </a:r>
            <a:r>
              <a:rPr lang="en-US" sz="2200" dirty="0" err="1">
                <a:gradFill>
                  <a:gsLst>
                    <a:gs pos="34000">
                      <a:srgbClr val="EDEDED"/>
                    </a:gs>
                    <a:gs pos="0">
                      <a:srgbClr val="BFBFBF"/>
                    </a:gs>
                    <a:gs pos="100000">
                      <a:srgbClr val="FFFFFF"/>
                    </a:gs>
                  </a:gsLst>
                  <a:lin ang="4800000" scaled="0"/>
                </a:gradFill>
              </a:rPr>
              <a:t>спиральданған</a:t>
            </a:r>
            <a:r>
              <a:rPr lang="en-US" sz="2200" dirty="0">
                <a:gradFill>
                  <a:gsLst>
                    <a:gs pos="34000">
                      <a:srgbClr val="EDEDED"/>
                    </a:gs>
                    <a:gs pos="0">
                      <a:srgbClr val="BFBFBF"/>
                    </a:gs>
                    <a:gs pos="100000">
                      <a:srgbClr val="FFFFFF"/>
                    </a:gs>
                  </a:gsLst>
                  <a:lin ang="4800000" scaled="0"/>
                </a:gradFill>
              </a:rPr>
              <a:t> </a:t>
            </a:r>
            <a:r>
              <a:rPr lang="en-US" sz="2200" dirty="0" err="1">
                <a:gradFill>
                  <a:gsLst>
                    <a:gs pos="34000">
                      <a:srgbClr val="EDEDED"/>
                    </a:gs>
                    <a:gs pos="0">
                      <a:srgbClr val="BFBFBF"/>
                    </a:gs>
                    <a:gs pos="100000">
                      <a:srgbClr val="FFFFFF"/>
                    </a:gs>
                  </a:gsLst>
                  <a:lin ang="4800000" scaled="0"/>
                </a:gradFill>
              </a:rPr>
              <a:t>және</a:t>
            </a:r>
            <a:r>
              <a:rPr lang="en-US" sz="2200" dirty="0">
                <a:gradFill>
                  <a:gsLst>
                    <a:gs pos="34000">
                      <a:srgbClr val="EDEDED"/>
                    </a:gs>
                    <a:gs pos="0">
                      <a:srgbClr val="BFBFBF"/>
                    </a:gs>
                    <a:gs pos="100000">
                      <a:srgbClr val="FFFFFF"/>
                    </a:gs>
                  </a:gsLst>
                  <a:lin ang="4800000" scaled="0"/>
                </a:gradFill>
              </a:rPr>
              <a:t> </a:t>
            </a:r>
            <a:r>
              <a:rPr lang="en-US" sz="2200" dirty="0" err="1">
                <a:gradFill>
                  <a:gsLst>
                    <a:gs pos="34000">
                      <a:srgbClr val="EDEDED"/>
                    </a:gs>
                    <a:gs pos="0">
                      <a:srgbClr val="BFBFBF"/>
                    </a:gs>
                    <a:gs pos="100000">
                      <a:srgbClr val="FFFFFF"/>
                    </a:gs>
                  </a:gsLst>
                  <a:lin ang="4800000" scaled="0"/>
                </a:gradFill>
              </a:rPr>
              <a:t>сақина</a:t>
            </a:r>
            <a:r>
              <a:rPr lang="en-US" sz="2200" dirty="0">
                <a:gradFill>
                  <a:gsLst>
                    <a:gs pos="34000">
                      <a:srgbClr val="EDEDED"/>
                    </a:gs>
                    <a:gs pos="0">
                      <a:srgbClr val="BFBFBF"/>
                    </a:gs>
                    <a:gs pos="100000">
                      <a:srgbClr val="FFFFFF"/>
                    </a:gs>
                  </a:gsLst>
                  <a:lin ang="4800000" scaled="0"/>
                </a:gradFill>
              </a:rPr>
              <a:t> </a:t>
            </a:r>
            <a:r>
              <a:rPr lang="en-US" sz="2200" dirty="0" err="1">
                <a:gradFill>
                  <a:gsLst>
                    <a:gs pos="34000">
                      <a:srgbClr val="EDEDED"/>
                    </a:gs>
                    <a:gs pos="0">
                      <a:srgbClr val="BFBFBF"/>
                    </a:gs>
                    <a:gs pos="100000">
                      <a:srgbClr val="FFFFFF"/>
                    </a:gs>
                  </a:gsLst>
                  <a:lin ang="4800000" scaled="0"/>
                </a:gradFill>
              </a:rPr>
              <a:t>тәрізді</a:t>
            </a:r>
            <a:r>
              <a:rPr lang="en-US" sz="2200" dirty="0">
                <a:gradFill>
                  <a:gsLst>
                    <a:gs pos="34000">
                      <a:srgbClr val="EDEDED"/>
                    </a:gs>
                    <a:gs pos="0">
                      <a:srgbClr val="BFBFBF"/>
                    </a:gs>
                    <a:gs pos="100000">
                      <a:srgbClr val="FFFFFF"/>
                    </a:gs>
                  </a:gsLst>
                  <a:lin ang="4800000" scaled="0"/>
                </a:gradFill>
              </a:rPr>
              <a:t> </a:t>
            </a:r>
            <a:r>
              <a:rPr lang="en-US" sz="2200" dirty="0" err="1">
                <a:gradFill>
                  <a:gsLst>
                    <a:gs pos="34000">
                      <a:srgbClr val="EDEDED"/>
                    </a:gs>
                    <a:gs pos="0">
                      <a:srgbClr val="BFBFBF"/>
                    </a:gs>
                    <a:gs pos="100000">
                      <a:srgbClr val="FFFFFF"/>
                    </a:gs>
                  </a:gsLst>
                  <a:lin ang="4800000" scaled="0"/>
                </a:gradFill>
              </a:rPr>
              <a:t>бір</a:t>
            </a:r>
            <a:r>
              <a:rPr lang="en-US" sz="2200" dirty="0">
                <a:gradFill>
                  <a:gsLst>
                    <a:gs pos="34000">
                      <a:srgbClr val="EDEDED"/>
                    </a:gs>
                    <a:gs pos="0">
                      <a:srgbClr val="BFBFBF"/>
                    </a:gs>
                    <a:gs pos="100000">
                      <a:srgbClr val="FFFFFF"/>
                    </a:gs>
                  </a:gsLst>
                  <a:lin ang="4800000" scaled="0"/>
                </a:gradFill>
              </a:rPr>
              <a:t> </a:t>
            </a:r>
            <a:r>
              <a:rPr lang="en-US" sz="2200" dirty="0" err="1">
                <a:gradFill>
                  <a:gsLst>
                    <a:gs pos="34000">
                      <a:srgbClr val="EDEDED"/>
                    </a:gs>
                    <a:gs pos="0">
                      <a:srgbClr val="BFBFBF"/>
                    </a:gs>
                    <a:gs pos="100000">
                      <a:srgbClr val="FFFFFF"/>
                    </a:gs>
                  </a:gsLst>
                  <a:lin ang="4800000" scaled="0"/>
                </a:gradFill>
              </a:rPr>
              <a:t>қос</a:t>
            </a:r>
            <a:r>
              <a:rPr lang="en-US" sz="2200" dirty="0">
                <a:gradFill>
                  <a:gsLst>
                    <a:gs pos="34000">
                      <a:srgbClr val="EDEDED"/>
                    </a:gs>
                    <a:gs pos="0">
                      <a:srgbClr val="BFBFBF"/>
                    </a:gs>
                    <a:gs pos="100000">
                      <a:srgbClr val="FFFFFF"/>
                    </a:gs>
                  </a:gsLst>
                  <a:lin ang="4800000" scaled="0"/>
                </a:gradFill>
              </a:rPr>
              <a:t> </a:t>
            </a:r>
            <a:r>
              <a:rPr lang="en-US" sz="2200" dirty="0" err="1">
                <a:gradFill>
                  <a:gsLst>
                    <a:gs pos="34000">
                      <a:srgbClr val="EDEDED"/>
                    </a:gs>
                    <a:gs pos="0">
                      <a:srgbClr val="BFBFBF"/>
                    </a:gs>
                    <a:gs pos="100000">
                      <a:srgbClr val="FFFFFF"/>
                    </a:gs>
                  </a:gsLst>
                  <a:lin ang="4800000" scaled="0"/>
                </a:gradFill>
              </a:rPr>
              <a:t>тізбекті</a:t>
            </a:r>
            <a:r>
              <a:rPr lang="en-US" sz="2200" dirty="0">
                <a:gradFill>
                  <a:gsLst>
                    <a:gs pos="34000">
                      <a:srgbClr val="EDEDED"/>
                    </a:gs>
                    <a:gs pos="0">
                      <a:srgbClr val="BFBFBF"/>
                    </a:gs>
                    <a:gs pos="100000">
                      <a:srgbClr val="FFFFFF"/>
                    </a:gs>
                  </a:gsLst>
                  <a:lin ang="4800000" scaled="0"/>
                </a:gradFill>
              </a:rPr>
              <a:t> ДНҚ </a:t>
            </a:r>
            <a:r>
              <a:rPr lang="en-US" sz="2200" dirty="0" err="1">
                <a:gradFill>
                  <a:gsLst>
                    <a:gs pos="34000">
                      <a:srgbClr val="EDEDED"/>
                    </a:gs>
                    <a:gs pos="0">
                      <a:srgbClr val="BFBFBF"/>
                    </a:gs>
                    <a:gs pos="100000">
                      <a:srgbClr val="FFFFFF"/>
                    </a:gs>
                  </a:gsLst>
                  <a:lin ang="4800000" scaled="0"/>
                </a:gradFill>
              </a:rPr>
              <a:t>молекуласынан</a:t>
            </a:r>
            <a:r>
              <a:rPr lang="en-US" sz="2200" dirty="0">
                <a:gradFill>
                  <a:gsLst>
                    <a:gs pos="34000">
                      <a:srgbClr val="EDEDED"/>
                    </a:gs>
                    <a:gs pos="0">
                      <a:srgbClr val="BFBFBF"/>
                    </a:gs>
                    <a:gs pos="100000">
                      <a:srgbClr val="FFFFFF"/>
                    </a:gs>
                  </a:gsLst>
                  <a:lin ang="4800000" scaled="0"/>
                </a:gradFill>
              </a:rPr>
              <a:t> </a:t>
            </a:r>
            <a:r>
              <a:rPr lang="en-US" sz="2200" dirty="0" err="1">
                <a:gradFill>
                  <a:gsLst>
                    <a:gs pos="34000">
                      <a:srgbClr val="EDEDED"/>
                    </a:gs>
                    <a:gs pos="0">
                      <a:srgbClr val="BFBFBF"/>
                    </a:gs>
                    <a:gs pos="100000">
                      <a:srgbClr val="FFFFFF"/>
                    </a:gs>
                  </a:gsLst>
                  <a:lin ang="4800000" scaled="0"/>
                </a:gradFill>
              </a:rPr>
              <a:t>тұрады</a:t>
            </a:r>
            <a:r>
              <a:rPr lang="en-US" sz="2200" dirty="0">
                <a:gradFill>
                  <a:gsLst>
                    <a:gs pos="34000">
                      <a:srgbClr val="EDEDED"/>
                    </a:gs>
                    <a:gs pos="0">
                      <a:srgbClr val="BFBFBF"/>
                    </a:gs>
                    <a:gs pos="100000">
                      <a:srgbClr val="FFFFFF"/>
                    </a:gs>
                  </a:gsLst>
                  <a:lin ang="4800000" scaled="0"/>
                </a:gradFill>
              </a:rPr>
              <a:t> </a:t>
            </a:r>
            <a:r>
              <a:rPr lang="en-US" sz="2200" dirty="0" err="1">
                <a:gradFill>
                  <a:gsLst>
                    <a:gs pos="34000">
                      <a:srgbClr val="EDEDED"/>
                    </a:gs>
                    <a:gs pos="0">
                      <a:srgbClr val="BFBFBF"/>
                    </a:gs>
                    <a:gs pos="100000">
                      <a:srgbClr val="FFFFFF"/>
                    </a:gs>
                  </a:gsLst>
                  <a:lin ang="4800000" scaled="0"/>
                </a:gradFill>
              </a:rPr>
              <a:t>және</a:t>
            </a:r>
            <a:r>
              <a:rPr lang="en-US" sz="2200" dirty="0">
                <a:gradFill>
                  <a:gsLst>
                    <a:gs pos="34000">
                      <a:srgbClr val="EDEDED"/>
                    </a:gs>
                    <a:gs pos="0">
                      <a:srgbClr val="BFBFBF"/>
                    </a:gs>
                    <a:gs pos="100000">
                      <a:srgbClr val="FFFFFF"/>
                    </a:gs>
                  </a:gsLst>
                  <a:lin ang="4800000" scaled="0"/>
                </a:gradFill>
              </a:rPr>
              <a:t> </a:t>
            </a:r>
            <a:r>
              <a:rPr lang="en-US" sz="2200" dirty="0" err="1">
                <a:gradFill>
                  <a:gsLst>
                    <a:gs pos="34000">
                      <a:srgbClr val="EDEDED"/>
                    </a:gs>
                    <a:gs pos="0">
                      <a:srgbClr val="BFBFBF"/>
                    </a:gs>
                    <a:gs pos="100000">
                      <a:srgbClr val="FFFFFF"/>
                    </a:gs>
                  </a:gsLst>
                  <a:lin ang="4800000" scaled="0"/>
                </a:gradFill>
              </a:rPr>
              <a:t>бактерия</a:t>
            </a:r>
            <a:r>
              <a:rPr lang="en-US" sz="2200" dirty="0">
                <a:gradFill>
                  <a:gsLst>
                    <a:gs pos="34000">
                      <a:srgbClr val="EDEDED"/>
                    </a:gs>
                    <a:gs pos="0">
                      <a:srgbClr val="BFBFBF"/>
                    </a:gs>
                    <a:gs pos="100000">
                      <a:srgbClr val="FFFFFF"/>
                    </a:gs>
                  </a:gsLst>
                  <a:lin ang="4800000" scaled="0"/>
                </a:gradFill>
              </a:rPr>
              <a:t> </a:t>
            </a:r>
            <a:r>
              <a:rPr lang="en-US" sz="2200" dirty="0" err="1">
                <a:gradFill>
                  <a:gsLst>
                    <a:gs pos="34000">
                      <a:srgbClr val="EDEDED"/>
                    </a:gs>
                    <a:gs pos="0">
                      <a:srgbClr val="BFBFBF"/>
                    </a:gs>
                    <a:gs pos="100000">
                      <a:srgbClr val="FFFFFF"/>
                    </a:gs>
                  </a:gsLst>
                  <a:lin ang="4800000" scaled="0"/>
                </a:gradFill>
              </a:rPr>
              <a:t>жасушасының</a:t>
            </a:r>
            <a:r>
              <a:rPr lang="en-US" sz="2200" dirty="0">
                <a:gradFill>
                  <a:gsLst>
                    <a:gs pos="34000">
                      <a:srgbClr val="EDEDED"/>
                    </a:gs>
                    <a:gs pos="0">
                      <a:srgbClr val="BFBFBF"/>
                    </a:gs>
                    <a:gs pos="100000">
                      <a:srgbClr val="FFFFFF"/>
                    </a:gs>
                  </a:gsLst>
                  <a:lin ang="4800000" scaled="0"/>
                </a:gradFill>
              </a:rPr>
              <a:t> </a:t>
            </a:r>
            <a:r>
              <a:rPr lang="en-US" sz="2200" dirty="0" err="1">
                <a:gradFill>
                  <a:gsLst>
                    <a:gs pos="34000">
                      <a:srgbClr val="EDEDED"/>
                    </a:gs>
                    <a:gs pos="0">
                      <a:srgbClr val="BFBFBF"/>
                    </a:gs>
                    <a:gs pos="100000">
                      <a:srgbClr val="FFFFFF"/>
                    </a:gs>
                  </a:gsLst>
                  <a:lin ang="4800000" scaled="0"/>
                </a:gradFill>
              </a:rPr>
              <a:t>өмірлік</a:t>
            </a:r>
            <a:r>
              <a:rPr lang="en-US" sz="2200" dirty="0">
                <a:gradFill>
                  <a:gsLst>
                    <a:gs pos="34000">
                      <a:srgbClr val="EDEDED"/>
                    </a:gs>
                    <a:gs pos="0">
                      <a:srgbClr val="BFBFBF"/>
                    </a:gs>
                    <a:gs pos="100000">
                      <a:srgbClr val="FFFFFF"/>
                    </a:gs>
                  </a:gsLst>
                  <a:lin ang="4800000" scaled="0"/>
                </a:gradFill>
              </a:rPr>
              <a:t> </a:t>
            </a:r>
            <a:r>
              <a:rPr lang="en-US" sz="2200" dirty="0" err="1">
                <a:gradFill>
                  <a:gsLst>
                    <a:gs pos="34000">
                      <a:srgbClr val="EDEDED"/>
                    </a:gs>
                    <a:gs pos="0">
                      <a:srgbClr val="BFBFBF"/>
                    </a:gs>
                    <a:gs pos="100000">
                      <a:srgbClr val="FFFFFF"/>
                    </a:gs>
                  </a:gsLst>
                  <a:lin ang="4800000" scaled="0"/>
                </a:gradFill>
              </a:rPr>
              <a:t>маңызды</a:t>
            </a:r>
            <a:r>
              <a:rPr lang="en-US" sz="2200" dirty="0">
                <a:gradFill>
                  <a:gsLst>
                    <a:gs pos="34000">
                      <a:srgbClr val="EDEDED"/>
                    </a:gs>
                    <a:gs pos="0">
                      <a:srgbClr val="BFBFBF"/>
                    </a:gs>
                    <a:gs pos="100000">
                      <a:srgbClr val="FFFFFF"/>
                    </a:gs>
                  </a:gsLst>
                  <a:lin ang="4800000" scaled="0"/>
                </a:gradFill>
              </a:rPr>
              <a:t> </a:t>
            </a:r>
            <a:r>
              <a:rPr lang="en-US" sz="2200" dirty="0" err="1">
                <a:gradFill>
                  <a:gsLst>
                    <a:gs pos="34000">
                      <a:srgbClr val="EDEDED"/>
                    </a:gs>
                    <a:gs pos="0">
                      <a:srgbClr val="BFBFBF"/>
                    </a:gs>
                    <a:gs pos="100000">
                      <a:srgbClr val="FFFFFF"/>
                    </a:gs>
                  </a:gsLst>
                  <a:lin ang="4800000" scaled="0"/>
                </a:gradFill>
              </a:rPr>
              <a:t>функцияларын</a:t>
            </a:r>
            <a:r>
              <a:rPr lang="en-US" sz="2200" dirty="0">
                <a:gradFill>
                  <a:gsLst>
                    <a:gs pos="34000">
                      <a:srgbClr val="EDEDED"/>
                    </a:gs>
                    <a:gs pos="0">
                      <a:srgbClr val="BFBFBF"/>
                    </a:gs>
                    <a:gs pos="100000">
                      <a:srgbClr val="FFFFFF"/>
                    </a:gs>
                  </a:gsLst>
                  <a:lin ang="4800000" scaled="0"/>
                </a:gradFill>
              </a:rPr>
              <a:t> </a:t>
            </a:r>
            <a:r>
              <a:rPr lang="en-US" sz="2200" dirty="0" err="1">
                <a:gradFill>
                  <a:gsLst>
                    <a:gs pos="34000">
                      <a:srgbClr val="EDEDED"/>
                    </a:gs>
                    <a:gs pos="0">
                      <a:srgbClr val="BFBFBF"/>
                    </a:gs>
                    <a:gs pos="100000">
                      <a:srgbClr val="FFFFFF"/>
                    </a:gs>
                  </a:gsLst>
                  <a:lin ang="4800000" scaled="0"/>
                </a:gradFill>
              </a:rPr>
              <a:t>кодтайды</a:t>
            </a:r>
            <a:r>
              <a:rPr lang="en-US" sz="2200" dirty="0">
                <a:gradFill>
                  <a:gsLst>
                    <a:gs pos="34000">
                      <a:srgbClr val="EDEDED"/>
                    </a:gs>
                    <a:gs pos="0">
                      <a:srgbClr val="BFBFBF"/>
                    </a:gs>
                    <a:gs pos="100000">
                      <a:srgbClr val="FFFFFF"/>
                    </a:gs>
                  </a:gsLst>
                  <a:lin ang="4800000" scaled="0"/>
                </a:gradFill>
              </a:rPr>
              <a:t>.</a:t>
            </a:r>
          </a:p>
          <a:p>
            <a:pPr indent="-228600" defTabSz="914400">
              <a:lnSpc>
                <a:spcPct val="90000"/>
              </a:lnSpc>
              <a:spcAft>
                <a:spcPts val="600"/>
              </a:spcAft>
              <a:buFont typeface="Arial" panose="020B0604020202020204" pitchFamily="34" charset="0"/>
              <a:buChar char="•"/>
            </a:pPr>
            <a:r>
              <a:rPr lang="en-US" sz="2200" dirty="0">
                <a:gradFill>
                  <a:gsLst>
                    <a:gs pos="34000">
                      <a:srgbClr val="EDEDED"/>
                    </a:gs>
                    <a:gs pos="0">
                      <a:srgbClr val="BFBFBF"/>
                    </a:gs>
                    <a:gs pos="100000">
                      <a:srgbClr val="FFFFFF"/>
                    </a:gs>
                  </a:gsLst>
                  <a:lin ang="4800000" scaled="0"/>
                </a:gradFill>
              </a:rPr>
              <a:t> </a:t>
            </a:r>
            <a:r>
              <a:rPr lang="en-US" sz="2200" dirty="0" err="1">
                <a:gradFill>
                  <a:gsLst>
                    <a:gs pos="34000">
                      <a:srgbClr val="EDEDED"/>
                    </a:gs>
                    <a:gs pos="0">
                      <a:srgbClr val="BFBFBF"/>
                    </a:gs>
                    <a:gs pos="100000">
                      <a:srgbClr val="FFFFFF"/>
                    </a:gs>
                  </a:gsLst>
                  <a:lin ang="4800000" scaled="0"/>
                </a:gradFill>
              </a:rPr>
              <a:t>Прокариоттар</a:t>
            </a:r>
            <a:r>
              <a:rPr lang="en-US" sz="2200" dirty="0">
                <a:gradFill>
                  <a:gsLst>
                    <a:gs pos="34000">
                      <a:srgbClr val="EDEDED"/>
                    </a:gs>
                    <a:gs pos="0">
                      <a:srgbClr val="BFBFBF"/>
                    </a:gs>
                    <a:gs pos="100000">
                      <a:srgbClr val="FFFFFF"/>
                    </a:gs>
                  </a:gsLst>
                  <a:lin ang="4800000" scaled="0"/>
                </a:gradFill>
              </a:rPr>
              <a:t> </a:t>
            </a:r>
            <a:r>
              <a:rPr lang="en-US" sz="2200" dirty="0" err="1">
                <a:gradFill>
                  <a:gsLst>
                    <a:gs pos="34000">
                      <a:srgbClr val="EDEDED"/>
                    </a:gs>
                    <a:gs pos="0">
                      <a:srgbClr val="BFBFBF"/>
                    </a:gs>
                    <a:gs pos="100000">
                      <a:srgbClr val="FFFFFF"/>
                    </a:gs>
                  </a:gsLst>
                  <a:lin ang="4800000" scaled="0"/>
                </a:gradFill>
              </a:rPr>
              <a:t>патшалығының</a:t>
            </a:r>
            <a:r>
              <a:rPr lang="en-US" sz="2200" dirty="0">
                <a:gradFill>
                  <a:gsLst>
                    <a:gs pos="34000">
                      <a:srgbClr val="EDEDED"/>
                    </a:gs>
                    <a:gs pos="0">
                      <a:srgbClr val="BFBFBF"/>
                    </a:gs>
                    <a:gs pos="100000">
                      <a:srgbClr val="FFFFFF"/>
                    </a:gs>
                  </a:gsLst>
                  <a:lin ang="4800000" scaled="0"/>
                </a:gradFill>
              </a:rPr>
              <a:t> </a:t>
            </a:r>
            <a:r>
              <a:rPr lang="en-US" sz="2200" dirty="0" err="1">
                <a:gradFill>
                  <a:gsLst>
                    <a:gs pos="34000">
                      <a:srgbClr val="EDEDED"/>
                    </a:gs>
                    <a:gs pos="0">
                      <a:srgbClr val="BFBFBF"/>
                    </a:gs>
                    <a:gs pos="100000">
                      <a:srgbClr val="FFFFFF"/>
                    </a:gs>
                  </a:gsLst>
                  <a:lin ang="4800000" scaled="0"/>
                </a:gradFill>
              </a:rPr>
              <a:t>әртүрлі</a:t>
            </a:r>
            <a:r>
              <a:rPr lang="en-US" sz="2200" dirty="0">
                <a:gradFill>
                  <a:gsLst>
                    <a:gs pos="34000">
                      <a:srgbClr val="EDEDED"/>
                    </a:gs>
                    <a:gs pos="0">
                      <a:srgbClr val="BFBFBF"/>
                    </a:gs>
                    <a:gs pos="100000">
                      <a:srgbClr val="FFFFFF"/>
                    </a:gs>
                  </a:gsLst>
                  <a:lin ang="4800000" scaled="0"/>
                </a:gradFill>
              </a:rPr>
              <a:t> </a:t>
            </a:r>
            <a:r>
              <a:rPr lang="en-US" sz="2200" dirty="0" err="1">
                <a:gradFill>
                  <a:gsLst>
                    <a:gs pos="34000">
                      <a:srgbClr val="EDEDED"/>
                    </a:gs>
                    <a:gs pos="0">
                      <a:srgbClr val="BFBFBF"/>
                    </a:gs>
                    <a:gs pos="100000">
                      <a:srgbClr val="FFFFFF"/>
                    </a:gs>
                  </a:gsLst>
                  <a:lin ang="4800000" scaled="0"/>
                </a:gradFill>
              </a:rPr>
              <a:t>өкілдерінде</a:t>
            </a:r>
            <a:r>
              <a:rPr lang="en-US" sz="2200" dirty="0">
                <a:gradFill>
                  <a:gsLst>
                    <a:gs pos="34000">
                      <a:srgbClr val="EDEDED"/>
                    </a:gs>
                    <a:gs pos="0">
                      <a:srgbClr val="BFBFBF"/>
                    </a:gs>
                    <a:gs pos="100000">
                      <a:srgbClr val="FFFFFF"/>
                    </a:gs>
                  </a:gsLst>
                  <a:lin ang="4800000" scaled="0"/>
                </a:gradFill>
              </a:rPr>
              <a:t> </a:t>
            </a:r>
            <a:r>
              <a:rPr lang="en-US" sz="2200" dirty="0" err="1">
                <a:gradFill>
                  <a:gsLst>
                    <a:gs pos="34000">
                      <a:srgbClr val="EDEDED"/>
                    </a:gs>
                    <a:gs pos="0">
                      <a:srgbClr val="BFBFBF"/>
                    </a:gs>
                    <a:gs pos="100000">
                      <a:srgbClr val="FFFFFF"/>
                    </a:gs>
                  </a:gsLst>
                  <a:lin ang="4800000" scaled="0"/>
                </a:gradFill>
              </a:rPr>
              <a:t>бактериялық</a:t>
            </a:r>
            <a:r>
              <a:rPr lang="en-US" sz="2200" dirty="0">
                <a:gradFill>
                  <a:gsLst>
                    <a:gs pos="34000">
                      <a:srgbClr val="EDEDED"/>
                    </a:gs>
                    <a:gs pos="0">
                      <a:srgbClr val="BFBFBF"/>
                    </a:gs>
                    <a:gs pos="100000">
                      <a:srgbClr val="FFFFFF"/>
                    </a:gs>
                  </a:gsLst>
                  <a:lin ang="4800000" scaled="0"/>
                </a:gradFill>
              </a:rPr>
              <a:t> </a:t>
            </a:r>
            <a:r>
              <a:rPr lang="en-US" sz="2200" dirty="0" err="1">
                <a:gradFill>
                  <a:gsLst>
                    <a:gs pos="34000">
                      <a:srgbClr val="EDEDED"/>
                    </a:gs>
                    <a:gs pos="0">
                      <a:srgbClr val="BFBFBF"/>
                    </a:gs>
                    <a:gs pos="100000">
                      <a:srgbClr val="FFFFFF"/>
                    </a:gs>
                  </a:gsLst>
                  <a:lin ang="4800000" scaled="0"/>
                </a:gradFill>
              </a:rPr>
              <a:t>хромосоманың</a:t>
            </a:r>
            <a:r>
              <a:rPr lang="en-US" sz="2200" dirty="0">
                <a:gradFill>
                  <a:gsLst>
                    <a:gs pos="34000">
                      <a:srgbClr val="EDEDED"/>
                    </a:gs>
                    <a:gs pos="0">
                      <a:srgbClr val="BFBFBF"/>
                    </a:gs>
                    <a:gs pos="100000">
                      <a:srgbClr val="FFFFFF"/>
                    </a:gs>
                  </a:gsLst>
                  <a:lin ang="4800000" scaled="0"/>
                </a:gradFill>
              </a:rPr>
              <a:t> </a:t>
            </a:r>
            <a:r>
              <a:rPr lang="en-US" sz="2200" dirty="0" err="1">
                <a:gradFill>
                  <a:gsLst>
                    <a:gs pos="34000">
                      <a:srgbClr val="EDEDED"/>
                    </a:gs>
                    <a:gs pos="0">
                      <a:srgbClr val="BFBFBF"/>
                    </a:gs>
                    <a:gs pos="100000">
                      <a:srgbClr val="FFFFFF"/>
                    </a:gs>
                  </a:gsLst>
                  <a:lin ang="4800000" scaled="0"/>
                </a:gradFill>
              </a:rPr>
              <a:t>өлшемдері</a:t>
            </a:r>
            <a:r>
              <a:rPr lang="en-US" sz="2200" dirty="0">
                <a:gradFill>
                  <a:gsLst>
                    <a:gs pos="34000">
                      <a:srgbClr val="EDEDED"/>
                    </a:gs>
                    <a:gs pos="0">
                      <a:srgbClr val="BFBFBF"/>
                    </a:gs>
                    <a:gs pos="100000">
                      <a:srgbClr val="FFFFFF"/>
                    </a:gs>
                  </a:gsLst>
                  <a:lin ang="4800000" scaled="0"/>
                </a:gradFill>
              </a:rPr>
              <a:t> 3  х 10⁸-</a:t>
            </a:r>
            <a:r>
              <a:rPr lang="en-US" sz="2200" dirty="0" err="1">
                <a:gradFill>
                  <a:gsLst>
                    <a:gs pos="34000">
                      <a:srgbClr val="EDEDED"/>
                    </a:gs>
                    <a:gs pos="0">
                      <a:srgbClr val="BFBFBF"/>
                    </a:gs>
                    <a:gs pos="100000">
                      <a:srgbClr val="FFFFFF"/>
                    </a:gs>
                  </a:gsLst>
                  <a:lin ang="4800000" scaled="0"/>
                </a:gradFill>
              </a:rPr>
              <a:t>ден</a:t>
            </a:r>
            <a:r>
              <a:rPr lang="en-US" sz="2200" dirty="0">
                <a:gradFill>
                  <a:gsLst>
                    <a:gs pos="34000">
                      <a:srgbClr val="EDEDED"/>
                    </a:gs>
                    <a:gs pos="0">
                      <a:srgbClr val="BFBFBF"/>
                    </a:gs>
                    <a:gs pos="100000">
                      <a:srgbClr val="FFFFFF"/>
                    </a:gs>
                  </a:gsLst>
                  <a:lin ang="4800000" scaled="0"/>
                </a:gradFill>
              </a:rPr>
              <a:t> 2,5 х 10⁹ Д </a:t>
            </a:r>
            <a:r>
              <a:rPr lang="en-US" sz="2200" dirty="0" err="1">
                <a:gradFill>
                  <a:gsLst>
                    <a:gs pos="34000">
                      <a:srgbClr val="EDEDED"/>
                    </a:gs>
                    <a:gs pos="0">
                      <a:srgbClr val="BFBFBF"/>
                    </a:gs>
                    <a:gs pos="100000">
                      <a:srgbClr val="FFFFFF"/>
                    </a:gs>
                  </a:gsLst>
                  <a:lin ang="4800000" scaled="0"/>
                </a:gradFill>
              </a:rPr>
              <a:t>дейін</a:t>
            </a:r>
            <a:r>
              <a:rPr lang="en-US" sz="2200" dirty="0">
                <a:gradFill>
                  <a:gsLst>
                    <a:gs pos="34000">
                      <a:srgbClr val="EDEDED"/>
                    </a:gs>
                    <a:gs pos="0">
                      <a:srgbClr val="BFBFBF"/>
                    </a:gs>
                    <a:gs pos="100000">
                      <a:srgbClr val="FFFFFF"/>
                    </a:gs>
                  </a:gsLst>
                  <a:lin ang="4800000" scaled="0"/>
                </a:gradFill>
              </a:rPr>
              <a:t> </a:t>
            </a:r>
            <a:r>
              <a:rPr lang="en-US" sz="2200" dirty="0" err="1">
                <a:gradFill>
                  <a:gsLst>
                    <a:gs pos="34000">
                      <a:srgbClr val="EDEDED"/>
                    </a:gs>
                    <a:gs pos="0">
                      <a:srgbClr val="BFBFBF"/>
                    </a:gs>
                    <a:gs pos="100000">
                      <a:srgbClr val="FFFFFF"/>
                    </a:gs>
                  </a:gsLst>
                  <a:lin ang="4800000" scaled="0"/>
                </a:gradFill>
              </a:rPr>
              <a:t>өзгереді</a:t>
            </a:r>
            <a:r>
              <a:rPr lang="en-US" sz="2200" dirty="0">
                <a:gradFill>
                  <a:gsLst>
                    <a:gs pos="34000">
                      <a:srgbClr val="EDEDED"/>
                    </a:gs>
                    <a:gs pos="0">
                      <a:srgbClr val="BFBFBF"/>
                    </a:gs>
                    <a:gs pos="100000">
                      <a:srgbClr val="FFFFFF"/>
                    </a:gs>
                  </a:gsLst>
                  <a:lin ang="4800000" scaled="0"/>
                </a:gradFill>
              </a:rPr>
              <a:t>. </a:t>
            </a:r>
            <a:r>
              <a:rPr lang="en-US" sz="2200" dirty="0" err="1">
                <a:gradFill>
                  <a:gsLst>
                    <a:gs pos="34000">
                      <a:srgbClr val="EDEDED"/>
                    </a:gs>
                    <a:gs pos="0">
                      <a:srgbClr val="BFBFBF"/>
                    </a:gs>
                    <a:gs pos="100000">
                      <a:srgbClr val="FFFFFF"/>
                    </a:gs>
                  </a:gsLst>
                  <a:lin ang="4800000" scaled="0"/>
                </a:gradFill>
              </a:rPr>
              <a:t>Мысалы</a:t>
            </a:r>
            <a:r>
              <a:rPr lang="en-US" sz="2200" dirty="0">
                <a:gradFill>
                  <a:gsLst>
                    <a:gs pos="34000">
                      <a:srgbClr val="EDEDED"/>
                    </a:gs>
                    <a:gs pos="0">
                      <a:srgbClr val="BFBFBF"/>
                    </a:gs>
                    <a:gs pos="100000">
                      <a:srgbClr val="FFFFFF"/>
                    </a:gs>
                  </a:gsLst>
                  <a:lin ang="4800000" scaled="0"/>
                </a:gradFill>
              </a:rPr>
              <a:t>, E. coli-</a:t>
            </a:r>
            <a:r>
              <a:rPr lang="en-US" sz="2200" dirty="0" err="1">
                <a:gradFill>
                  <a:gsLst>
                    <a:gs pos="34000">
                      <a:srgbClr val="EDEDED"/>
                    </a:gs>
                    <a:gs pos="0">
                      <a:srgbClr val="BFBFBF"/>
                    </a:gs>
                    <a:gs pos="100000">
                      <a:srgbClr val="FFFFFF"/>
                    </a:gs>
                  </a:gsLst>
                  <a:lin ang="4800000" scaled="0"/>
                </a:gradFill>
              </a:rPr>
              <a:t>де</a:t>
            </a:r>
            <a:r>
              <a:rPr lang="en-US" sz="2200" dirty="0">
                <a:gradFill>
                  <a:gsLst>
                    <a:gs pos="34000">
                      <a:srgbClr val="EDEDED"/>
                    </a:gs>
                    <a:gs pos="0">
                      <a:srgbClr val="BFBFBF"/>
                    </a:gs>
                    <a:gs pos="100000">
                      <a:srgbClr val="FFFFFF"/>
                    </a:gs>
                  </a:gsLst>
                  <a:lin ang="4800000" scaled="0"/>
                </a:gradFill>
              </a:rPr>
              <a:t> </a:t>
            </a:r>
            <a:r>
              <a:rPr lang="en-US" sz="2200" dirty="0" err="1">
                <a:gradFill>
                  <a:gsLst>
                    <a:gs pos="34000">
                      <a:srgbClr val="EDEDED"/>
                    </a:gs>
                    <a:gs pos="0">
                      <a:srgbClr val="BFBFBF"/>
                    </a:gs>
                    <a:gs pos="100000">
                      <a:srgbClr val="FFFFFF"/>
                    </a:gs>
                  </a:gsLst>
                  <a:lin ang="4800000" scaled="0"/>
                </a:gradFill>
              </a:rPr>
              <a:t>бактериялық</a:t>
            </a:r>
            <a:r>
              <a:rPr lang="en-US" sz="2200" dirty="0">
                <a:gradFill>
                  <a:gsLst>
                    <a:gs pos="34000">
                      <a:srgbClr val="EDEDED"/>
                    </a:gs>
                    <a:gs pos="0">
                      <a:srgbClr val="BFBFBF"/>
                    </a:gs>
                    <a:gs pos="100000">
                      <a:srgbClr val="FFFFFF"/>
                    </a:gs>
                  </a:gsLst>
                  <a:lin ang="4800000" scaled="0"/>
                </a:gradFill>
              </a:rPr>
              <a:t> «</a:t>
            </a:r>
            <a:r>
              <a:rPr lang="en-US" sz="2200" dirty="0" err="1">
                <a:gradFill>
                  <a:gsLst>
                    <a:gs pos="34000">
                      <a:srgbClr val="EDEDED"/>
                    </a:gs>
                    <a:gs pos="0">
                      <a:srgbClr val="BFBFBF"/>
                    </a:gs>
                    <a:gs pos="100000">
                      <a:srgbClr val="FFFFFF"/>
                    </a:gs>
                  </a:gsLst>
                  <a:lin ang="4800000" scaled="0"/>
                </a:gradFill>
              </a:rPr>
              <a:t>хромосома</a:t>
            </a:r>
            <a:r>
              <a:rPr lang="en-US" sz="2200" dirty="0">
                <a:gradFill>
                  <a:gsLst>
                    <a:gs pos="34000">
                      <a:srgbClr val="EDEDED"/>
                    </a:gs>
                    <a:gs pos="0">
                      <a:srgbClr val="BFBFBF"/>
                    </a:gs>
                    <a:gs pos="100000">
                      <a:srgbClr val="FFFFFF"/>
                    </a:gs>
                  </a:gsLst>
                  <a:lin ang="4800000" scaled="0"/>
                </a:gradFill>
              </a:rPr>
              <a:t>» 4,7 × 10⁶ </a:t>
            </a:r>
            <a:r>
              <a:rPr lang="en-US" sz="2200" dirty="0" err="1">
                <a:gradFill>
                  <a:gsLst>
                    <a:gs pos="34000">
                      <a:srgbClr val="EDEDED"/>
                    </a:gs>
                    <a:gs pos="0">
                      <a:srgbClr val="BFBFBF"/>
                    </a:gs>
                    <a:gs pos="100000">
                      <a:srgbClr val="FFFFFF"/>
                    </a:gs>
                  </a:gsLst>
                  <a:lin ang="4800000" scaled="0"/>
                </a:gradFill>
              </a:rPr>
              <a:t>н.т</a:t>
            </a:r>
            <a:r>
              <a:rPr lang="en-US" sz="2200" dirty="0">
                <a:gradFill>
                  <a:gsLst>
                    <a:gs pos="34000">
                      <a:srgbClr val="EDEDED"/>
                    </a:gs>
                    <a:gs pos="0">
                      <a:srgbClr val="BFBFBF"/>
                    </a:gs>
                    <a:gs pos="100000">
                      <a:srgbClr val="FFFFFF"/>
                    </a:gs>
                  </a:gsLst>
                  <a:lin ang="4800000" scaled="0"/>
                </a:gradFill>
              </a:rPr>
              <a:t> </a:t>
            </a:r>
            <a:r>
              <a:rPr lang="en-US" sz="2200" dirty="0" err="1">
                <a:gradFill>
                  <a:gsLst>
                    <a:gs pos="34000">
                      <a:srgbClr val="EDEDED"/>
                    </a:gs>
                    <a:gs pos="0">
                      <a:srgbClr val="BFBFBF"/>
                    </a:gs>
                    <a:gs pos="100000">
                      <a:srgbClr val="FFFFFF"/>
                    </a:gs>
                  </a:gsLst>
                  <a:lin ang="4800000" scaled="0"/>
                </a:gradFill>
              </a:rPr>
              <a:t>құрайды</a:t>
            </a:r>
            <a:r>
              <a:rPr lang="en-US" sz="2200" dirty="0">
                <a:gradFill>
                  <a:gsLst>
                    <a:gs pos="34000">
                      <a:srgbClr val="EDEDED"/>
                    </a:gs>
                    <a:gs pos="0">
                      <a:srgbClr val="BFBFBF"/>
                    </a:gs>
                    <a:gs pos="100000">
                      <a:srgbClr val="FFFFFF"/>
                    </a:gs>
                  </a:gsLst>
                  <a:lin ang="4800000" scaled="0"/>
                </a:gradFill>
              </a:rPr>
              <a:t>. </a:t>
            </a:r>
            <a:r>
              <a:rPr lang="en-US" sz="2200" dirty="0" err="1">
                <a:gradFill>
                  <a:gsLst>
                    <a:gs pos="34000">
                      <a:srgbClr val="EDEDED"/>
                    </a:gs>
                    <a:gs pos="0">
                      <a:srgbClr val="BFBFBF"/>
                    </a:gs>
                    <a:gs pos="100000">
                      <a:srgbClr val="FFFFFF"/>
                    </a:gs>
                  </a:gsLst>
                  <a:lin ang="4800000" scaled="0"/>
                </a:gradFill>
              </a:rPr>
              <a:t>Оның</a:t>
            </a:r>
            <a:r>
              <a:rPr lang="en-US" sz="2200" dirty="0">
                <a:gradFill>
                  <a:gsLst>
                    <a:gs pos="34000">
                      <a:srgbClr val="EDEDED"/>
                    </a:gs>
                    <a:gs pos="0">
                      <a:srgbClr val="BFBFBF"/>
                    </a:gs>
                    <a:gs pos="100000">
                      <a:srgbClr val="FFFFFF"/>
                    </a:gs>
                  </a:gsLst>
                  <a:lin ang="4800000" scaled="0"/>
                </a:gradFill>
              </a:rPr>
              <a:t> </a:t>
            </a:r>
            <a:r>
              <a:rPr lang="en-US" sz="2200" dirty="0" err="1">
                <a:gradFill>
                  <a:gsLst>
                    <a:gs pos="34000">
                      <a:srgbClr val="EDEDED"/>
                    </a:gs>
                    <a:gs pos="0">
                      <a:srgbClr val="BFBFBF"/>
                    </a:gs>
                    <a:gs pos="100000">
                      <a:srgbClr val="FFFFFF"/>
                    </a:gs>
                  </a:gsLst>
                  <a:lin ang="4800000" scaled="0"/>
                </a:gradFill>
              </a:rPr>
              <a:t>құрамында</a:t>
            </a:r>
            <a:r>
              <a:rPr lang="en-US" sz="2200" dirty="0">
                <a:gradFill>
                  <a:gsLst>
                    <a:gs pos="34000">
                      <a:srgbClr val="EDEDED"/>
                    </a:gs>
                    <a:gs pos="0">
                      <a:srgbClr val="BFBFBF"/>
                    </a:gs>
                    <a:gs pos="100000">
                      <a:srgbClr val="FFFFFF"/>
                    </a:gs>
                  </a:gsLst>
                  <a:lin ang="4800000" scaled="0"/>
                </a:gradFill>
              </a:rPr>
              <a:t> </a:t>
            </a:r>
            <a:r>
              <a:rPr lang="en-US" sz="2200" dirty="0" err="1">
                <a:gradFill>
                  <a:gsLst>
                    <a:gs pos="34000">
                      <a:srgbClr val="EDEDED"/>
                    </a:gs>
                    <a:gs pos="0">
                      <a:srgbClr val="BFBFBF"/>
                    </a:gs>
                    <a:gs pos="100000">
                      <a:srgbClr val="FFFFFF"/>
                    </a:gs>
                  </a:gsLst>
                  <a:lin ang="4800000" scaled="0"/>
                </a:gradFill>
              </a:rPr>
              <a:t>шамамен</a:t>
            </a:r>
            <a:r>
              <a:rPr lang="en-US" sz="2200" dirty="0">
                <a:gradFill>
                  <a:gsLst>
                    <a:gs pos="34000">
                      <a:srgbClr val="EDEDED"/>
                    </a:gs>
                    <a:gs pos="0">
                      <a:srgbClr val="BFBFBF"/>
                    </a:gs>
                    <a:gs pos="100000">
                      <a:srgbClr val="FFFFFF"/>
                    </a:gs>
                  </a:gsLst>
                  <a:lin ang="4800000" scaled="0"/>
                </a:gradFill>
              </a:rPr>
              <a:t> 4300 </a:t>
            </a:r>
            <a:r>
              <a:rPr lang="en-US" sz="2200" dirty="0" err="1">
                <a:gradFill>
                  <a:gsLst>
                    <a:gs pos="34000">
                      <a:srgbClr val="EDEDED"/>
                    </a:gs>
                    <a:gs pos="0">
                      <a:srgbClr val="BFBFBF"/>
                    </a:gs>
                    <a:gs pos="100000">
                      <a:srgbClr val="FFFFFF"/>
                    </a:gs>
                  </a:gsLst>
                  <a:lin ang="4800000" scaled="0"/>
                </a:gradFill>
              </a:rPr>
              <a:t>ген</a:t>
            </a:r>
            <a:r>
              <a:rPr lang="en-US" sz="2200" dirty="0">
                <a:gradFill>
                  <a:gsLst>
                    <a:gs pos="34000">
                      <a:srgbClr val="EDEDED"/>
                    </a:gs>
                    <a:gs pos="0">
                      <a:srgbClr val="BFBFBF"/>
                    </a:gs>
                    <a:gs pos="100000">
                      <a:srgbClr val="FFFFFF"/>
                    </a:gs>
                  </a:gsLst>
                  <a:lin ang="4800000" scaled="0"/>
                </a:gradFill>
              </a:rPr>
              <a:t> </a:t>
            </a:r>
            <a:r>
              <a:rPr lang="en-US" sz="2200" dirty="0" err="1">
                <a:gradFill>
                  <a:gsLst>
                    <a:gs pos="34000">
                      <a:srgbClr val="EDEDED"/>
                    </a:gs>
                    <a:gs pos="0">
                      <a:srgbClr val="BFBFBF"/>
                    </a:gs>
                    <a:gs pos="100000">
                      <a:srgbClr val="FFFFFF"/>
                    </a:gs>
                  </a:gsLst>
                  <a:lin ang="4800000" scaled="0"/>
                </a:gradFill>
              </a:rPr>
              <a:t>бар</a:t>
            </a:r>
            <a:r>
              <a:rPr lang="en-US" sz="2200" dirty="0">
                <a:gradFill>
                  <a:gsLst>
                    <a:gs pos="34000">
                      <a:srgbClr val="EDEDED"/>
                    </a:gs>
                    <a:gs pos="0">
                      <a:srgbClr val="BFBFBF"/>
                    </a:gs>
                    <a:gs pos="100000">
                      <a:srgbClr val="FFFFFF"/>
                    </a:gs>
                  </a:gsLst>
                  <a:lin ang="4800000" scaled="0"/>
                </a:gradFill>
              </a:rPr>
              <a:t>. </a:t>
            </a:r>
          </a:p>
        </p:txBody>
      </p:sp>
    </p:spTree>
    <p:extLst>
      <p:ext uri="{BB962C8B-B14F-4D97-AF65-F5344CB8AC3E}">
        <p14:creationId xmlns:p14="http://schemas.microsoft.com/office/powerpoint/2010/main" val="3280757258"/>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Глубина">
  <a:themeElements>
    <a:clrScheme name="Глубина">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Глубина">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убина">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Глубина</Template>
  <TotalTime>363</TotalTime>
  <Words>2168</Words>
  <Application>Microsoft Office PowerPoint</Application>
  <PresentationFormat>Широкоэкранный</PresentationFormat>
  <Paragraphs>143</Paragraphs>
  <Slides>35</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35</vt:i4>
      </vt:variant>
    </vt:vector>
  </HeadingPairs>
  <TitlesOfParts>
    <vt:vector size="44" baseType="lpstr">
      <vt:lpstr>Aptos</vt:lpstr>
      <vt:lpstr>Arial</vt:lpstr>
      <vt:lpstr>Calibri</vt:lpstr>
      <vt:lpstr>Corbel</vt:lpstr>
      <vt:lpstr>Times New Roman</vt:lpstr>
      <vt:lpstr>Twentieth Century</vt:lpstr>
      <vt:lpstr>Verdana</vt:lpstr>
      <vt:lpstr>Wingdings</vt:lpstr>
      <vt:lpstr>Глубина</vt:lpstr>
      <vt:lpstr>Микроорганизмдер генетикасы. мутация, рекомбинация, плазмидалар</vt:lpstr>
      <vt:lpstr>Жоспар</vt:lpstr>
      <vt:lpstr>Презентация PowerPoint</vt:lpstr>
      <vt:lpstr>Микроорганизмдердің генетикасы</vt:lpstr>
      <vt:lpstr>Микроорганизмдердің тұқым қуалайтын факторлары</vt:lpstr>
      <vt:lpstr>Презентация PowerPoint</vt:lpstr>
      <vt:lpstr>Презентация PowerPoint</vt:lpstr>
      <vt:lpstr>Презентация PowerPoint</vt:lpstr>
      <vt:lpstr>Презентация PowerPoint</vt:lpstr>
      <vt:lpstr>Бактерия плазмидалары.</vt:lpstr>
      <vt:lpstr>Презентация PowerPoint</vt:lpstr>
      <vt:lpstr>Презентация PowerPoint</vt:lpstr>
      <vt:lpstr>ПЛАЗМИДАЛАРДЫҢ ТҮРЛЕРІ</vt:lpstr>
      <vt:lpstr>Презентация PowerPoint</vt:lpstr>
      <vt:lpstr>Мобильді генетикалық элементтер</vt:lpstr>
      <vt:lpstr>Транспозондар (1951 г. Барбара Мак-Клинток, Нобель сыйлығы 1983 ж.).</vt:lpstr>
      <vt:lpstr>Презентация PowerPoint</vt:lpstr>
      <vt:lpstr>Презентация PowerPoint</vt:lpstr>
      <vt:lpstr>Презентация PowerPoint</vt:lpstr>
      <vt:lpstr>Презентация PowerPoint</vt:lpstr>
      <vt:lpstr>Презентация PowerPoint</vt:lpstr>
      <vt:lpstr>Тұқым қуалайтын өзгергіштік (генотиптік)</vt:lpstr>
      <vt:lpstr>Мутациялар </vt:lpstr>
      <vt:lpstr>Геномдық мутация</vt:lpstr>
      <vt:lpstr>Хромосомалық мутация</vt:lpstr>
      <vt:lpstr>ГЕНДІК МУТАЦИЯ</vt:lpstr>
      <vt:lpstr>Презентация PowerPoint</vt:lpstr>
      <vt:lpstr>Презентация PowerPoint</vt:lpstr>
      <vt:lpstr>Генетикалық рекомбинация</vt:lpstr>
      <vt:lpstr>Презентация PowerPoint</vt:lpstr>
      <vt:lpstr>Презентация PowerPoint</vt:lpstr>
      <vt:lpstr>Конъюгация </vt:lpstr>
      <vt:lpstr>ТРАНСДУКЦИЯ</vt:lpstr>
      <vt:lpstr>Трансдукция дегеніміз не?</vt:lpstr>
      <vt:lpstr>Трансформация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Диас Суюнбай</cp:lastModifiedBy>
  <cp:revision>20</cp:revision>
  <dcterms:created xsi:type="dcterms:W3CDTF">2017-12-14T12:05:14Z</dcterms:created>
  <dcterms:modified xsi:type="dcterms:W3CDTF">2026-02-16T05:49:39Z</dcterms:modified>
</cp:coreProperties>
</file>